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3266" r:id="rId2"/>
    <p:sldId id="3267" r:id="rId3"/>
    <p:sldId id="3268" r:id="rId4"/>
    <p:sldId id="256" r:id="rId5"/>
    <p:sldId id="1892" r:id="rId6"/>
    <p:sldId id="2733" r:id="rId7"/>
    <p:sldId id="2735" r:id="rId8"/>
    <p:sldId id="2736" r:id="rId9"/>
    <p:sldId id="2737" r:id="rId10"/>
    <p:sldId id="2738" r:id="rId11"/>
    <p:sldId id="2732" r:id="rId12"/>
    <p:sldId id="2739" r:id="rId13"/>
    <p:sldId id="2740" r:id="rId14"/>
    <p:sldId id="2741" r:id="rId15"/>
    <p:sldId id="2742" r:id="rId16"/>
    <p:sldId id="3278" r:id="rId17"/>
    <p:sldId id="3281" r:id="rId18"/>
    <p:sldId id="3282" r:id="rId19"/>
    <p:sldId id="3283" r:id="rId20"/>
    <p:sldId id="2715" r:id="rId21"/>
    <p:sldId id="2718" r:id="rId22"/>
    <p:sldId id="2719" r:id="rId23"/>
    <p:sldId id="2721" r:id="rId24"/>
    <p:sldId id="2722" r:id="rId25"/>
    <p:sldId id="2720" r:id="rId26"/>
    <p:sldId id="2630" r:id="rId27"/>
    <p:sldId id="2714" r:id="rId28"/>
    <p:sldId id="2723" r:id="rId29"/>
    <p:sldId id="2701" r:id="rId30"/>
    <p:sldId id="2724" r:id="rId31"/>
    <p:sldId id="2725" r:id="rId32"/>
    <p:sldId id="2726" r:id="rId33"/>
    <p:sldId id="2728" r:id="rId34"/>
    <p:sldId id="2730" r:id="rId35"/>
    <p:sldId id="2729" r:id="rId36"/>
    <p:sldId id="2752" r:id="rId37"/>
    <p:sldId id="2753" r:id="rId38"/>
    <p:sldId id="3279" r:id="rId39"/>
    <p:sldId id="3280" r:id="rId40"/>
    <p:sldId id="2756" r:id="rId41"/>
    <p:sldId id="1904" r:id="rId42"/>
    <p:sldId id="2751" r:id="rId43"/>
    <p:sldId id="2758" r:id="rId44"/>
    <p:sldId id="2754" r:id="rId45"/>
    <p:sldId id="2755" r:id="rId46"/>
    <p:sldId id="2761" r:id="rId47"/>
    <p:sldId id="2771" r:id="rId48"/>
    <p:sldId id="2772" r:id="rId49"/>
    <p:sldId id="2773" r:id="rId50"/>
    <p:sldId id="2750" r:id="rId51"/>
    <p:sldId id="2775" r:id="rId52"/>
    <p:sldId id="2776" r:id="rId53"/>
    <p:sldId id="2769" r:id="rId54"/>
    <p:sldId id="2774" r:id="rId55"/>
    <p:sldId id="2770" r:id="rId56"/>
    <p:sldId id="2777" r:id="rId57"/>
    <p:sldId id="2778" r:id="rId58"/>
    <p:sldId id="2780" r:id="rId59"/>
    <p:sldId id="2781" r:id="rId60"/>
    <p:sldId id="2782" r:id="rId61"/>
    <p:sldId id="2783" r:id="rId62"/>
    <p:sldId id="2779" r:id="rId63"/>
    <p:sldId id="2784" r:id="rId64"/>
    <p:sldId id="2785" r:id="rId65"/>
    <p:sldId id="2786" r:id="rId66"/>
    <p:sldId id="2787" r:id="rId67"/>
    <p:sldId id="3284" r:id="rId68"/>
    <p:sldId id="3285" r:id="rId69"/>
    <p:sldId id="3286" r:id="rId70"/>
    <p:sldId id="3261" r:id="rId71"/>
    <p:sldId id="3262" r:id="rId72"/>
    <p:sldId id="3263" r:id="rId73"/>
    <p:sldId id="3265" r:id="rId74"/>
    <p:sldId id="3264" r:id="rId75"/>
    <p:sldId id="2790" r:id="rId76"/>
    <p:sldId id="2791" r:id="rId77"/>
    <p:sldId id="2943" r:id="rId78"/>
    <p:sldId id="3254" r:id="rId79"/>
    <p:sldId id="2949" r:id="rId80"/>
    <p:sldId id="3253" r:id="rId81"/>
    <p:sldId id="3257" r:id="rId82"/>
    <p:sldId id="3259" r:id="rId83"/>
    <p:sldId id="3260" r:id="rId84"/>
    <p:sldId id="3250" r:id="rId85"/>
    <p:sldId id="3258" r:id="rId86"/>
    <p:sldId id="3248" r:id="rId87"/>
    <p:sldId id="2794" r:id="rId88"/>
    <p:sldId id="3021" r:id="rId89"/>
    <p:sldId id="3255" r:id="rId90"/>
    <p:sldId id="3023" r:id="rId91"/>
    <p:sldId id="3256" r:id="rId92"/>
    <p:sldId id="2468" r:id="rId93"/>
    <p:sldId id="2799" r:id="rId94"/>
    <p:sldId id="3269" r:id="rId95"/>
    <p:sldId id="2810" r:id="rId96"/>
    <p:sldId id="2861" r:id="rId97"/>
    <p:sldId id="2862" r:id="rId98"/>
    <p:sldId id="2860" r:id="rId99"/>
    <p:sldId id="2863" r:id="rId100"/>
    <p:sldId id="2808" r:id="rId101"/>
    <p:sldId id="2811" r:id="rId102"/>
    <p:sldId id="2813" r:id="rId103"/>
    <p:sldId id="281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6A6A6"/>
    <a:srgbClr val="FF40FF"/>
    <a:srgbClr val="AC50F3"/>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550"/>
  </p:normalViewPr>
  <p:slideViewPr>
    <p:cSldViewPr snapToGrid="0">
      <p:cViewPr varScale="1">
        <p:scale>
          <a:sx n="87" d="100"/>
          <a:sy n="87" d="100"/>
        </p:scale>
        <p:origin x="952" y="18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location is the best place to avoid COVID-19?</a:t>
            </a:r>
          </a:p>
          <a:p>
            <a:r>
              <a:rPr lang="en-US"/>
              <a:t>https://www.polleverywhere.com/multiple_choice_polls/U1q9WrsUPHtwUUAVvSSeN?display_state=instructions&amp;activity_state=opened&amp;state=opened&amp;flow=Engagement&amp;onscreen=persist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831599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774078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19390282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793509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1504065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200931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92374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531097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246878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2625544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93665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What is $$R_E$$? It is</a:t>
            </a:r>
          </a:p>
          <a:p>
            <a:r>
              <a:rPr lang="en-US"/>
              <a:t>https://www.polleverywhere.com/multiple_choice_polls/iWjQhtXRzDFHLiYuE4vqK?display_state=instructions&amp;activity_state=opened&amp;state=opened&amp;flow=Instructor&amp;onscreen=persist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331558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What is $$R_E$$? It is</a:t>
            </a:r>
          </a:p>
          <a:p>
            <a:r>
              <a:rPr lang="en-US"/>
              <a:t>https://www.polleverywhere.com/multiple_choice_polls/iWjQhtXRzDFHLiYuE4vqK?display_state=chart&amp;activity_state=closed&amp;state=closed&amp;flow=Instructor&amp;onscreen=persist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231789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What is $$R_E$$? It is</a:t>
            </a:r>
          </a:p>
          <a:p>
            <a:r>
              <a:rPr lang="en-US"/>
              <a:t>https://www.polleverywhere.com/multiple_choice_polls/iWjQhtXRzDFHLiYuE4vqK?display_state=chart&amp;activity_state=closed&amp;display=correctness&amp;state=closed&amp;flow=Instructor&amp;onscreen=persist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77090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location is the best place to avoid COVID-19?</a:t>
            </a:r>
          </a:p>
          <a:p>
            <a:r>
              <a:rPr lang="en-US"/>
              <a:t>https://www.polleverywhere.com/multiple_choice_polls/U1q9WrsUPHtwUUAVvSSeN?display_state=chart&amp;activity_state=opened&amp;state=opened&amp;flow=Engagement&amp;onscreen=persist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3350697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location is the best place to avoid COVID-19?</a:t>
            </a:r>
          </a:p>
          <a:p>
            <a:r>
              <a:rPr lang="en-US"/>
              <a:t>https://www.polleverywhere.com/multiple_choice_polls/U1q9WrsUPHtwUUAVvSSeN?display_state=chart&amp;activity_state=closed&amp;state=closed&amp;flow=Engagement&amp;onscreen=persist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485216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052548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527434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007663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080364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7943107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Which statement about malaria models is accurate?</a:t>
            </a:r>
          </a:p>
          <a:p>
            <a:r>
              <a:rPr lang="en-US"/>
              <a:t>https://www.polleverywhere.com/multiple_choice_polls/bqVHsYbps6WfYfKXFhP5N?display_state=instructions&amp;activity_state=opened&amp;state=opened&amp;flow=Instructor&amp;onscreen=persist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12230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Which statement about malaria models is accurate?</a:t>
            </a:r>
          </a:p>
          <a:p>
            <a:r>
              <a:rPr lang="en-US"/>
              <a:t>https://www.polleverywhere.com/multiple_choice_polls/bqVHsYbps6WfYfKXFhP5N?display_state=chart&amp;activity_state=closed&amp;state=closed&amp;flow=Instructor&amp;onscreen=persist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4544693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Which statement about malaria models is accurate?</a:t>
            </a:r>
          </a:p>
          <a:p>
            <a:r>
              <a:rPr lang="en-US"/>
              <a:t>https://www.polleverywhere.com/multiple_choice_polls/bqVHsYbps6WfYfKXFhP5N?display_state=chart&amp;activity_state=closed&amp;display=correctness&amp;state=closed&amp;flow=Instructor&amp;onscreen=persist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393462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458599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4283021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266986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17519770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80</a:t>
            </a:fld>
            <a:endParaRPr lang="en-US"/>
          </a:p>
        </p:txBody>
      </p:sp>
    </p:spTree>
    <p:extLst>
      <p:ext uri="{BB962C8B-B14F-4D97-AF65-F5344CB8AC3E}">
        <p14:creationId xmlns:p14="http://schemas.microsoft.com/office/powerpoint/2010/main" val="37730464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1695443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82</a:t>
            </a:fld>
            <a:endParaRPr lang="en-US"/>
          </a:p>
        </p:txBody>
      </p:sp>
    </p:spTree>
    <p:extLst>
      <p:ext uri="{BB962C8B-B14F-4D97-AF65-F5344CB8AC3E}">
        <p14:creationId xmlns:p14="http://schemas.microsoft.com/office/powerpoint/2010/main" val="22370361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42410184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36100864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85</a:t>
            </a:fld>
            <a:endParaRPr lang="en-US"/>
          </a:p>
        </p:txBody>
      </p:sp>
    </p:spTree>
    <p:extLst>
      <p:ext uri="{BB962C8B-B14F-4D97-AF65-F5344CB8AC3E}">
        <p14:creationId xmlns:p14="http://schemas.microsoft.com/office/powerpoint/2010/main" val="12856758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B21C-5E67-59AA-777B-063F9D04E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6E754-FB40-F7DB-ED33-9D57358BE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47AF9-61E2-9BA2-F4D2-F2C337B01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F3331-8544-F919-9DCD-33C3A431FE4D}"/>
              </a:ext>
            </a:extLst>
          </p:cNvPr>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19798480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6978427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11120443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61681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6774862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9DC1E-452B-30BC-6367-7E49C5A2C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C27A5-DF23-C282-2EC4-8893D6496E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DCAD2-3D4C-A278-DD00-83A8CF4A07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5C2CE5-E2E2-1A4A-EB6C-9BEF99089406}"/>
              </a:ext>
            </a:extLst>
          </p:cNvPr>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37992288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41303229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042954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4611409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142278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23427471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3106347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2/26/24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2/26/24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8.emf"/><Relationship Id="rId7" Type="http://schemas.openxmlformats.org/officeDocument/2006/relationships/image" Target="../media/image13.png"/><Relationship Id="rId12"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emf"/><Relationship Id="rId5" Type="http://schemas.openxmlformats.org/officeDocument/2006/relationships/image" Target="../media/image10.png"/><Relationship Id="rId10" Type="http://schemas.openxmlformats.org/officeDocument/2006/relationships/oleObject" Target="../embeddings/oleObject1.bin"/><Relationship Id="rId4" Type="http://schemas.openxmlformats.org/officeDocument/2006/relationships/image" Target="../media/image9.emf"/><Relationship Id="rId9"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23.gif"/><Relationship Id="rId7" Type="http://schemas.openxmlformats.org/officeDocument/2006/relationships/oleObject" Target="../embeddings/oleObject2.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9.emf"/><Relationship Id="rId10" Type="http://schemas.openxmlformats.org/officeDocument/2006/relationships/image" Target="../media/image146.png"/><Relationship Id="rId4" Type="http://schemas.openxmlformats.org/officeDocument/2006/relationships/image" Target="../media/image8.emf"/><Relationship Id="rId9" Type="http://schemas.openxmlformats.org/officeDocument/2006/relationships/image" Target="../media/image1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9.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10.png"/><Relationship Id="rId3" Type="http://schemas.openxmlformats.org/officeDocument/2006/relationships/image" Target="../media/image8.emf"/><Relationship Id="rId7" Type="http://schemas.openxmlformats.org/officeDocument/2006/relationships/image" Target="../media/image13.png"/><Relationship Id="rId12"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91.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emf"/><Relationship Id="rId9" Type="http://schemas.openxmlformats.org/officeDocument/2006/relationships/image" Target="../media/image16.emf"/></Relationships>
</file>

<file path=ppt/slides/_rels/slide3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oleObject" Target="../embeddings/oleObject4.bin"/><Relationship Id="rId12"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10.png"/><Relationship Id="rId5" Type="http://schemas.openxmlformats.org/officeDocument/2006/relationships/oleObject" Target="../embeddings/oleObject4.bin"/><Relationship Id="rId15" Type="http://schemas.openxmlformats.org/officeDocument/2006/relationships/image" Target="../media/image142.png"/><Relationship Id="rId10" Type="http://schemas.openxmlformats.org/officeDocument/2006/relationships/image" Target="../media/image31.svg"/><Relationship Id="rId4" Type="http://schemas.openxmlformats.org/officeDocument/2006/relationships/image" Target="../media/image9.emf"/><Relationship Id="rId9" Type="http://schemas.openxmlformats.org/officeDocument/2006/relationships/image" Target="../media/image30.png"/><Relationship Id="rId14" Type="http://schemas.openxmlformats.org/officeDocument/2006/relationships/image" Target="../media/image15.jpeg"/></Relationships>
</file>

<file path=ppt/slides/_rels/slide38.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13.png"/><Relationship Id="rId18" Type="http://schemas.openxmlformats.org/officeDocument/2006/relationships/image" Target="../media/image180.png"/><Relationship Id="rId3" Type="http://schemas.openxmlformats.org/officeDocument/2006/relationships/image" Target="../media/image8.emf"/><Relationship Id="rId7" Type="http://schemas.openxmlformats.org/officeDocument/2006/relationships/oleObject" Target="../embeddings/oleObject5.bin"/><Relationship Id="rId12" Type="http://schemas.openxmlformats.org/officeDocument/2006/relationships/image" Target="../media/image12.png"/><Relationship Id="rId17" Type="http://schemas.openxmlformats.org/officeDocument/2006/relationships/image" Target="../media/image170.png"/><Relationship Id="rId2" Type="http://schemas.openxmlformats.org/officeDocument/2006/relationships/notesSlide" Target="../notesSlides/notesSlide38.xml"/><Relationship Id="rId16"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10.png"/><Relationship Id="rId5" Type="http://schemas.openxmlformats.org/officeDocument/2006/relationships/oleObject" Target="../embeddings/oleObject5.bin"/><Relationship Id="rId15" Type="http://schemas.openxmlformats.org/officeDocument/2006/relationships/image" Target="../media/image150.png"/><Relationship Id="rId10" Type="http://schemas.openxmlformats.org/officeDocument/2006/relationships/image" Target="../media/image31.svg"/><Relationship Id="rId4" Type="http://schemas.openxmlformats.org/officeDocument/2006/relationships/image" Target="../media/image9.emf"/><Relationship Id="rId9" Type="http://schemas.openxmlformats.org/officeDocument/2006/relationships/image" Target="../media/image30.png"/><Relationship Id="rId14" Type="http://schemas.openxmlformats.org/officeDocument/2006/relationships/image" Target="../media/image15.jpeg"/></Relationships>
</file>

<file path=ppt/slides/_rels/slide39.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13.png"/><Relationship Id="rId18" Type="http://schemas.openxmlformats.org/officeDocument/2006/relationships/image" Target="../media/image180.png"/><Relationship Id="rId3" Type="http://schemas.openxmlformats.org/officeDocument/2006/relationships/image" Target="../media/image8.emf"/><Relationship Id="rId7" Type="http://schemas.openxmlformats.org/officeDocument/2006/relationships/oleObject" Target="../embeddings/oleObject6.bin"/><Relationship Id="rId12" Type="http://schemas.openxmlformats.org/officeDocument/2006/relationships/image" Target="../media/image12.png"/><Relationship Id="rId17" Type="http://schemas.openxmlformats.org/officeDocument/2006/relationships/image" Target="../media/image170.png"/><Relationship Id="rId2" Type="http://schemas.openxmlformats.org/officeDocument/2006/relationships/notesSlide" Target="../notesSlides/notesSlide39.xml"/><Relationship Id="rId16"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10.png"/><Relationship Id="rId5" Type="http://schemas.openxmlformats.org/officeDocument/2006/relationships/oleObject" Target="../embeddings/oleObject6.bin"/><Relationship Id="rId15" Type="http://schemas.openxmlformats.org/officeDocument/2006/relationships/image" Target="../media/image150.png"/><Relationship Id="rId10" Type="http://schemas.openxmlformats.org/officeDocument/2006/relationships/image" Target="../media/image31.svg"/><Relationship Id="rId19" Type="http://schemas.openxmlformats.org/officeDocument/2006/relationships/image" Target="../media/image200.png"/><Relationship Id="rId4" Type="http://schemas.openxmlformats.org/officeDocument/2006/relationships/image" Target="../media/image9.emf"/><Relationship Id="rId9" Type="http://schemas.openxmlformats.org/officeDocument/2006/relationships/image" Target="../media/image30.png"/><Relationship Id="rId1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211.png"/><Relationship Id="rId4" Type="http://schemas.openxmlformats.org/officeDocument/2006/relationships/image" Target="../media/image9.emf"/></Relationships>
</file>

<file path=ppt/slides/_rels/slide4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oleObject" Target="../embeddings/oleObject7.bin"/><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8.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32.png"/><Relationship Id="rId5" Type="http://schemas.openxmlformats.org/officeDocument/2006/relationships/oleObject" Target="../embeddings/oleObject8.bin"/><Relationship Id="rId10" Type="http://schemas.openxmlformats.org/officeDocument/2006/relationships/image" Target="../media/image31.png"/><Relationship Id="rId4" Type="http://schemas.openxmlformats.org/officeDocument/2006/relationships/image" Target="../media/image16.emf"/><Relationship Id="rId9" Type="http://schemas.openxmlformats.org/officeDocument/2006/relationships/image" Target="../media/image301.png"/></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5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20.png"/><Relationship Id="rId3" Type="http://schemas.openxmlformats.org/officeDocument/2006/relationships/oleObject" Target="../embeddings/oleObject9.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56.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49.svg"/><Relationship Id="rId5" Type="http://schemas.openxmlformats.org/officeDocument/2006/relationships/oleObject" Target="../embeddings/oleObject9.bin"/><Relationship Id="rId15" Type="http://schemas.openxmlformats.org/officeDocument/2006/relationships/image" Target="../media/image23.png"/><Relationship Id="rId10" Type="http://schemas.openxmlformats.org/officeDocument/2006/relationships/image" Target="../media/image48.png"/><Relationship Id="rId4" Type="http://schemas.openxmlformats.org/officeDocument/2006/relationships/image" Target="../media/image16.emf"/><Relationship Id="rId9" Type="http://schemas.openxmlformats.org/officeDocument/2006/relationships/image" Target="../media/image47.svg"/><Relationship Id="rId14"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69.png"/><Relationship Id="rId3" Type="http://schemas.openxmlformats.org/officeDocument/2006/relationships/oleObject" Target="../embeddings/oleObject10.bin"/><Relationship Id="rId7" Type="http://schemas.openxmlformats.org/officeDocument/2006/relationships/image" Target="../media/image57.png"/><Relationship Id="rId12" Type="http://schemas.openxmlformats.org/officeDocument/2006/relationships/image" Target="../media/image25.png"/><Relationship Id="rId2" Type="http://schemas.openxmlformats.org/officeDocument/2006/relationships/notesSlide" Target="../notesSlides/notesSlide57.xml"/><Relationship Id="rId16" Type="http://schemas.openxmlformats.org/officeDocument/2006/relationships/image" Target="../media/image47.svg"/><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46.png"/><Relationship Id="rId10" Type="http://schemas.openxmlformats.org/officeDocument/2006/relationships/image" Target="../media/image64.png"/><Relationship Id="rId4" Type="http://schemas.openxmlformats.org/officeDocument/2006/relationships/image" Target="../media/image16.emf"/><Relationship Id="rId9" Type="http://schemas.openxmlformats.org/officeDocument/2006/relationships/image" Target="../media/image49.svg"/><Relationship Id="rId14"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7.svg"/><Relationship Id="rId3" Type="http://schemas.openxmlformats.org/officeDocument/2006/relationships/oleObject" Target="../embeddings/oleObject11.bin"/><Relationship Id="rId7" Type="http://schemas.openxmlformats.org/officeDocument/2006/relationships/image" Target="../media/image57.png"/><Relationship Id="rId12"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16.emf"/><Relationship Id="rId9" Type="http://schemas.openxmlformats.org/officeDocument/2006/relationships/image" Target="../media/image49.sv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7.svg"/><Relationship Id="rId3" Type="http://schemas.openxmlformats.org/officeDocument/2006/relationships/oleObject" Target="../embeddings/oleObject12.bin"/><Relationship Id="rId7" Type="http://schemas.openxmlformats.org/officeDocument/2006/relationships/image" Target="../media/image57.png"/><Relationship Id="rId12"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16.emf"/><Relationship Id="rId9"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7.svg"/><Relationship Id="rId3" Type="http://schemas.openxmlformats.org/officeDocument/2006/relationships/oleObject" Target="../embeddings/oleObject13.bin"/><Relationship Id="rId7" Type="http://schemas.openxmlformats.org/officeDocument/2006/relationships/image" Target="../media/image57.png"/><Relationship Id="rId12"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16.emf"/><Relationship Id="rId9" Type="http://schemas.openxmlformats.org/officeDocument/2006/relationships/image" Target="../media/image49.svg"/></Relationships>
</file>

<file path=ppt/slides/_rels/slide6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7.png"/><Relationship Id="rId3" Type="http://schemas.openxmlformats.org/officeDocument/2006/relationships/oleObject" Target="../embeddings/oleObject14.bin"/><Relationship Id="rId7" Type="http://schemas.openxmlformats.org/officeDocument/2006/relationships/image" Target="../media/image57.png"/><Relationship Id="rId12"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49.svg"/><Relationship Id="rId5" Type="http://schemas.openxmlformats.org/officeDocument/2006/relationships/oleObject" Target="../embeddings/oleObject14.bin"/><Relationship Id="rId10" Type="http://schemas.openxmlformats.org/officeDocument/2006/relationships/image" Target="../media/image48.png"/><Relationship Id="rId4" Type="http://schemas.openxmlformats.org/officeDocument/2006/relationships/image" Target="../media/image16.emf"/><Relationship Id="rId9" Type="http://schemas.openxmlformats.org/officeDocument/2006/relationships/image" Target="../media/image47.svg"/></Relationships>
</file>

<file path=ppt/slides/_rels/slide6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7.svg"/><Relationship Id="rId3" Type="http://schemas.openxmlformats.org/officeDocument/2006/relationships/oleObject" Target="../embeddings/oleObject15.bin"/><Relationship Id="rId7" Type="http://schemas.openxmlformats.org/officeDocument/2006/relationships/image" Target="../media/image57.png"/><Relationship Id="rId12"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67.png"/><Relationship Id="rId5" Type="http://schemas.openxmlformats.org/officeDocument/2006/relationships/oleObject" Target="../embeddings/oleObject15.bin"/><Relationship Id="rId10" Type="http://schemas.openxmlformats.org/officeDocument/2006/relationships/image" Target="../media/image64.png"/><Relationship Id="rId4" Type="http://schemas.openxmlformats.org/officeDocument/2006/relationships/image" Target="../media/image16.emf"/><Relationship Id="rId9" Type="http://schemas.openxmlformats.org/officeDocument/2006/relationships/image" Target="../media/image49.svg"/></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0.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6.sv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8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9.svg"/></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9.svg"/></Relationships>
</file>

<file path=ppt/slides/_rels/slide8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9.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9.svg"/></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9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NULL"/></Relationships>
</file>

<file path=ppt/slides/_rels/slide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80.png"/><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72F7-8903-7E69-2315-82D9128C75D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8245A36-9B56-1C72-7578-32E48545F0CB}"/>
              </a:ext>
            </a:extLst>
          </p:cNvPr>
          <p:cNvSpPr>
            <a:spLocks noGrp="1"/>
          </p:cNvSpPr>
          <p:nvPr>
            <p:ph type="subTitle" idx="1"/>
          </p:nvPr>
        </p:nvSpPr>
        <p:spPr/>
        <p:txBody>
          <a:bodyPr/>
          <a:lstStyle/>
          <a:p>
            <a:endParaRPr lang="en-US"/>
          </a:p>
        </p:txBody>
      </p:sp>
      <p:pic>
        <p:nvPicPr>
          <p:cNvPr id="5" name="slide.url=https://www.polleverywhere.com/multiple_choice_polls/U1q9WrsUPHtwUUAVvSSeN?display_state=instructions&amp;activity_state=opened&amp;state=opened&amp;flow=Engagement&amp;onscreen=persist">
            <a:extLst>
              <a:ext uri="{FF2B5EF4-FFF2-40B4-BE49-F238E27FC236}">
                <a16:creationId xmlns:a16="http://schemas.microsoft.com/office/drawing/2014/main" id="{065C9344-9EF2-E345-E83C-ECF9E802738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3822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Tree>
    <p:extLst>
      <p:ext uri="{BB962C8B-B14F-4D97-AF65-F5344CB8AC3E}">
        <p14:creationId xmlns:p14="http://schemas.microsoft.com/office/powerpoint/2010/main" val="9399750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1651064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827278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47961" y="326630"/>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Zoonosis is a series of </a:t>
            </a:r>
            <a:r>
              <a:rPr lang="en-US" sz="3500" b="1" dirty="0">
                <a:solidFill>
                  <a:srgbClr val="C00000"/>
                </a:solidFill>
                <a:latin typeface="+mn-lt"/>
              </a:rPr>
              <a:t>improbable events</a:t>
            </a:r>
            <a:r>
              <a:rPr lang="en-US" sz="3500" dirty="0">
                <a:latin typeface="+mn-lt"/>
              </a:rPr>
              <a:t>.</a:t>
            </a:r>
            <a:endParaRPr lang="en-US" sz="35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16360721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Bottlenecks to spillover.</a:t>
            </a:r>
            <a:endParaRPr lang="en-US" sz="3500" b="1" dirty="0">
              <a:solidFill>
                <a:srgbClr val="C00000"/>
              </a:solidFill>
              <a:latin typeface="+mn-lt"/>
            </a:endParaRPr>
          </a:p>
        </p:txBody>
      </p:sp>
    </p:spTree>
    <p:extLst>
      <p:ext uri="{BB962C8B-B14F-4D97-AF65-F5344CB8AC3E}">
        <p14:creationId xmlns:p14="http://schemas.microsoft.com/office/powerpoint/2010/main" val="243377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We model transmission dynamics using the Susceptible-Infected-Recovered (SIR) model, where hosts are classed according to their infectious status.</a:t>
            </a:r>
          </a:p>
          <a:p>
            <a:r>
              <a:rPr lang="en-US" dirty="0"/>
              <a:t>R</a:t>
            </a:r>
            <a:r>
              <a:rPr lang="en-US" baseline="-25000" dirty="0"/>
              <a:t>0</a:t>
            </a:r>
            <a:r>
              <a:rPr lang="en-US" dirty="0"/>
              <a:t>, the basic reproduction number for a pathogen, describes the number of new infections generated by a single infection in a completely susceptible population. It is expressed with the terms of infections gained / infections lost.</a:t>
            </a:r>
          </a:p>
          <a:p>
            <a:r>
              <a:rPr lang="en-US" dirty="0"/>
              <a:t>RE, or Rt, is the effective reproduction number. It is R</a:t>
            </a:r>
            <a:r>
              <a:rPr lang="en-US" baseline="-25000" dirty="0"/>
              <a:t>0</a:t>
            </a:r>
            <a:r>
              <a:rPr lang="en-US" dirty="0"/>
              <a:t>*the proportion susceptible. Epidemics grow at R</a:t>
            </a:r>
            <a:r>
              <a:rPr lang="en-US" baseline="-25000" dirty="0"/>
              <a:t>E</a:t>
            </a:r>
            <a:r>
              <a:rPr lang="en-US" dirty="0"/>
              <a:t>&gt;1 and decline at R</a:t>
            </a:r>
            <a:r>
              <a:rPr lang="en-US" baseline="-25000" dirty="0"/>
              <a:t>E</a:t>
            </a:r>
            <a:r>
              <a:rPr lang="en-US" dirty="0"/>
              <a:t>&lt;1.</a:t>
            </a:r>
          </a:p>
          <a:p>
            <a:r>
              <a:rPr lang="en-US" dirty="0"/>
              <a:t>We can leverage this RE equation to describe the proportion of the population needed to vaccinate to eradicate a pathogen: PV = 1 – 1/R0</a:t>
            </a:r>
          </a:p>
          <a:p>
            <a:r>
              <a:rPr lang="en-US" dirty="0"/>
              <a:t>Vaccination dates back to antiquity but does not work equally well for all pathogen types and faces many challenges because most pathogens do not follow the simplistic dynamics of measles.</a:t>
            </a:r>
          </a:p>
        </p:txBody>
      </p:sp>
      <p:sp>
        <p:nvSpPr>
          <p:cNvPr id="5" name="Rectangle 4">
            <a:extLst>
              <a:ext uri="{FF2B5EF4-FFF2-40B4-BE49-F238E27FC236}">
                <a16:creationId xmlns:a16="http://schemas.microsoft.com/office/drawing/2014/main" id="{D85D8C10-EFA3-D3E6-DF04-0BD327E9D21F}"/>
              </a:ext>
            </a:extLst>
          </p:cNvPr>
          <p:cNvSpPr/>
          <p:nvPr/>
        </p:nvSpPr>
        <p:spPr>
          <a:xfrm>
            <a:off x="222115" y="2118360"/>
            <a:ext cx="11582400" cy="4480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5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We model transmission dynamics using the Susceptible-Infected-Recovered (SIR) model, where hosts are classed according to their infectious status.</a:t>
            </a:r>
          </a:p>
          <a:p>
            <a:r>
              <a:rPr lang="en-US" dirty="0"/>
              <a:t>R</a:t>
            </a:r>
            <a:r>
              <a:rPr lang="en-US" baseline="-25000" dirty="0"/>
              <a:t>0</a:t>
            </a:r>
            <a:r>
              <a:rPr lang="en-US" dirty="0"/>
              <a:t>, the basic reproduction number for a pathogen, describes the number of new infections generated by a single infection in a completely susceptible population. It is expressed with the terms of infections gained / infections lost.</a:t>
            </a:r>
          </a:p>
          <a:p>
            <a:r>
              <a:rPr lang="en-US" dirty="0"/>
              <a:t>RE, or Rt, is the effective reproduction number. It is R</a:t>
            </a:r>
            <a:r>
              <a:rPr lang="en-US" baseline="-25000" dirty="0"/>
              <a:t>0</a:t>
            </a:r>
            <a:r>
              <a:rPr lang="en-US" dirty="0"/>
              <a:t>*the proportion susceptible. Epidemics grow at R</a:t>
            </a:r>
            <a:r>
              <a:rPr lang="en-US" baseline="-25000" dirty="0"/>
              <a:t>E</a:t>
            </a:r>
            <a:r>
              <a:rPr lang="en-US" dirty="0"/>
              <a:t>&gt;1 and decline at R</a:t>
            </a:r>
            <a:r>
              <a:rPr lang="en-US" baseline="-25000" dirty="0"/>
              <a:t>E</a:t>
            </a:r>
            <a:r>
              <a:rPr lang="en-US" dirty="0"/>
              <a:t>&lt;1.</a:t>
            </a:r>
          </a:p>
          <a:p>
            <a:r>
              <a:rPr lang="en-US" dirty="0"/>
              <a:t>We can leverage this RE equation to describe the proportion of the population needed to vaccinate to eradicate a pathogen: PV = 1 – 1/R0</a:t>
            </a:r>
          </a:p>
          <a:p>
            <a:r>
              <a:rPr lang="en-US" dirty="0"/>
              <a:t>Vaccination dates back to antiquity but does not work equally well for all pathogen types and faces many challenges because most pathogens do not follow the simplistic dynamics of measles.</a:t>
            </a:r>
          </a:p>
        </p:txBody>
      </p:sp>
      <p:sp>
        <p:nvSpPr>
          <p:cNvPr id="5" name="Rectangle 4">
            <a:extLst>
              <a:ext uri="{FF2B5EF4-FFF2-40B4-BE49-F238E27FC236}">
                <a16:creationId xmlns:a16="http://schemas.microsoft.com/office/drawing/2014/main" id="{D85D8C10-EFA3-D3E6-DF04-0BD327E9D21F}"/>
              </a:ext>
            </a:extLst>
          </p:cNvPr>
          <p:cNvSpPr/>
          <p:nvPr/>
        </p:nvSpPr>
        <p:spPr>
          <a:xfrm>
            <a:off x="222115" y="3429000"/>
            <a:ext cx="11582400" cy="3169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2143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We model transmission dynamics using the Susceptible-Infected-Recovered (SIR) model, where hosts are classed according to their infectious status.</a:t>
            </a:r>
          </a:p>
          <a:p>
            <a:r>
              <a:rPr lang="en-US" dirty="0"/>
              <a:t>R</a:t>
            </a:r>
            <a:r>
              <a:rPr lang="en-US" baseline="-25000" dirty="0"/>
              <a:t>0</a:t>
            </a:r>
            <a:r>
              <a:rPr lang="en-US" dirty="0"/>
              <a:t>, the basic reproduction number for a pathogen, describes the number of new infections generated by a single infection in a completely susceptible population. It is expressed with the terms of infections gained / infections lost.</a:t>
            </a:r>
          </a:p>
          <a:p>
            <a:r>
              <a:rPr lang="en-US" dirty="0"/>
              <a:t>RE, or Rt, is the effective reproduction number. It is R</a:t>
            </a:r>
            <a:r>
              <a:rPr lang="en-US" baseline="-25000" dirty="0"/>
              <a:t>0</a:t>
            </a:r>
            <a:r>
              <a:rPr lang="en-US" dirty="0"/>
              <a:t>*the proportion susceptible. Epidemics grow at R</a:t>
            </a:r>
            <a:r>
              <a:rPr lang="en-US" baseline="-25000" dirty="0"/>
              <a:t>E</a:t>
            </a:r>
            <a:r>
              <a:rPr lang="en-US" dirty="0"/>
              <a:t>&gt;1 and decline at R</a:t>
            </a:r>
            <a:r>
              <a:rPr lang="en-US" baseline="-25000" dirty="0"/>
              <a:t>E</a:t>
            </a:r>
            <a:r>
              <a:rPr lang="en-US" dirty="0"/>
              <a:t>&lt;1.</a:t>
            </a:r>
          </a:p>
          <a:p>
            <a:r>
              <a:rPr lang="en-US" dirty="0"/>
              <a:t>We can leverage this RE equation to describe the proportion of the population needed to vaccinate to eradicate a pathogen: PV = 1 – 1/R0</a:t>
            </a:r>
          </a:p>
          <a:p>
            <a:r>
              <a:rPr lang="en-US" dirty="0"/>
              <a:t>Vaccination dates back to antiquity but does not work equally well for all pathogen types and faces many challenges because most pathogens do not follow the simplistic dynamics of measles.</a:t>
            </a:r>
          </a:p>
        </p:txBody>
      </p:sp>
      <p:sp>
        <p:nvSpPr>
          <p:cNvPr id="5" name="Rectangle 4">
            <a:extLst>
              <a:ext uri="{FF2B5EF4-FFF2-40B4-BE49-F238E27FC236}">
                <a16:creationId xmlns:a16="http://schemas.microsoft.com/office/drawing/2014/main" id="{D85D8C10-EFA3-D3E6-DF04-0BD327E9D21F}"/>
              </a:ext>
            </a:extLst>
          </p:cNvPr>
          <p:cNvSpPr/>
          <p:nvPr/>
        </p:nvSpPr>
        <p:spPr>
          <a:xfrm>
            <a:off x="222115" y="4297680"/>
            <a:ext cx="11582400" cy="230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We model transmission dynamics using the Susceptible-Infected-Recovered (SIR) model, where hosts are classed according to their infectious status.</a:t>
            </a:r>
          </a:p>
          <a:p>
            <a:r>
              <a:rPr lang="en-US" dirty="0"/>
              <a:t>R</a:t>
            </a:r>
            <a:r>
              <a:rPr lang="en-US" baseline="-25000" dirty="0"/>
              <a:t>0</a:t>
            </a:r>
            <a:r>
              <a:rPr lang="en-US" dirty="0"/>
              <a:t>, the basic reproduction number for a pathogen, describes the number of new infections generated by a single infection in a completely susceptible population. It is expressed with the terms of infections gained / infections lost.</a:t>
            </a:r>
          </a:p>
          <a:p>
            <a:r>
              <a:rPr lang="en-US" dirty="0"/>
              <a:t>RE, or Rt, is the effective reproduction number. It is R</a:t>
            </a:r>
            <a:r>
              <a:rPr lang="en-US" baseline="-25000" dirty="0"/>
              <a:t>0</a:t>
            </a:r>
            <a:r>
              <a:rPr lang="en-US" dirty="0"/>
              <a:t>*the proportion susceptible. Epidemics grow at R</a:t>
            </a:r>
            <a:r>
              <a:rPr lang="en-US" baseline="-25000" dirty="0"/>
              <a:t>E</a:t>
            </a:r>
            <a:r>
              <a:rPr lang="en-US" dirty="0"/>
              <a:t>&gt;1 and decline at R</a:t>
            </a:r>
            <a:r>
              <a:rPr lang="en-US" baseline="-25000" dirty="0"/>
              <a:t>E</a:t>
            </a:r>
            <a:r>
              <a:rPr lang="en-US" dirty="0"/>
              <a:t>&lt;1.</a:t>
            </a:r>
          </a:p>
          <a:p>
            <a:r>
              <a:rPr lang="en-US" dirty="0"/>
              <a:t>We can leverage this RE equation to describe the proportion of the population needed to vaccinate to eradicate a pathogen: PV = 1 – 1/R0</a:t>
            </a:r>
          </a:p>
          <a:p>
            <a:r>
              <a:rPr lang="en-US" dirty="0"/>
              <a:t>Vaccination dates back to antiquity but does not work equally well for all pathogen types and faces many challenges because most pathogens do not follow the simplistic dynamics of measles.</a:t>
            </a:r>
          </a:p>
        </p:txBody>
      </p:sp>
      <p:sp>
        <p:nvSpPr>
          <p:cNvPr id="5" name="Rectangle 4">
            <a:extLst>
              <a:ext uri="{FF2B5EF4-FFF2-40B4-BE49-F238E27FC236}">
                <a16:creationId xmlns:a16="http://schemas.microsoft.com/office/drawing/2014/main" id="{D85D8C10-EFA3-D3E6-DF04-0BD327E9D21F}"/>
              </a:ext>
            </a:extLst>
          </p:cNvPr>
          <p:cNvSpPr/>
          <p:nvPr/>
        </p:nvSpPr>
        <p:spPr>
          <a:xfrm>
            <a:off x="222115" y="5181600"/>
            <a:ext cx="11582400" cy="141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149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We model transmission dynamics using the Susceptible-Infected-Recovered (SIR) model, where hosts are classed according to their infectious status.</a:t>
            </a:r>
          </a:p>
          <a:p>
            <a:r>
              <a:rPr lang="en-US" dirty="0"/>
              <a:t>R</a:t>
            </a:r>
            <a:r>
              <a:rPr lang="en-US" baseline="-25000" dirty="0"/>
              <a:t>0</a:t>
            </a:r>
            <a:r>
              <a:rPr lang="en-US" dirty="0"/>
              <a:t>, the basic reproduction number for a pathogen, describes the number of new infections generated by a single infection in a completely susceptible population. It is expressed with the terms of infections gained / infections lost.</a:t>
            </a:r>
          </a:p>
          <a:p>
            <a:r>
              <a:rPr lang="en-US" dirty="0"/>
              <a:t>RE, or Rt, is the effective reproduction number. It is R</a:t>
            </a:r>
            <a:r>
              <a:rPr lang="en-US" baseline="-25000" dirty="0"/>
              <a:t>0</a:t>
            </a:r>
            <a:r>
              <a:rPr lang="en-US" dirty="0"/>
              <a:t>*the proportion susceptible. Epidemics grow at R</a:t>
            </a:r>
            <a:r>
              <a:rPr lang="en-US" baseline="-25000" dirty="0"/>
              <a:t>E</a:t>
            </a:r>
            <a:r>
              <a:rPr lang="en-US" dirty="0"/>
              <a:t>&gt;1 and decline at R</a:t>
            </a:r>
            <a:r>
              <a:rPr lang="en-US" baseline="-25000" dirty="0"/>
              <a:t>E</a:t>
            </a:r>
            <a:r>
              <a:rPr lang="en-US" dirty="0"/>
              <a:t>&lt;1.</a:t>
            </a:r>
          </a:p>
          <a:p>
            <a:r>
              <a:rPr lang="en-US" dirty="0"/>
              <a:t>We can leverage this RE equation to describe the proportion of the population needed to vaccinate to eradicate a pathogen: P</a:t>
            </a:r>
            <a:r>
              <a:rPr lang="en-US" baseline="-25000" dirty="0"/>
              <a:t>V</a:t>
            </a:r>
            <a:r>
              <a:rPr lang="en-US" dirty="0"/>
              <a:t> = 1 – 1/R</a:t>
            </a:r>
            <a:r>
              <a:rPr lang="en-US" baseline="-25000" dirty="0"/>
              <a:t>0</a:t>
            </a:r>
          </a:p>
          <a:p>
            <a:r>
              <a:rPr lang="en-US" dirty="0"/>
              <a:t>Vaccination dates back to antiquity but does not work equally well for all pathogen types and faces many challenges because most pathogens do not follow the simplistic dynamics of measles.</a:t>
            </a:r>
          </a:p>
        </p:txBody>
      </p:sp>
    </p:spTree>
    <p:extLst>
      <p:ext uri="{BB962C8B-B14F-4D97-AF65-F5344CB8AC3E}">
        <p14:creationId xmlns:p14="http://schemas.microsoft.com/office/powerpoint/2010/main" val="705300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3801841"/>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7031-7BC8-5A68-1C54-896C597533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11B30BF-FEDB-45EE-6F40-82E1B1BB8998}"/>
              </a:ext>
            </a:extLst>
          </p:cNvPr>
          <p:cNvSpPr>
            <a:spLocks noGrp="1"/>
          </p:cNvSpPr>
          <p:nvPr>
            <p:ph type="subTitle" idx="1"/>
          </p:nvPr>
        </p:nvSpPr>
        <p:spPr/>
        <p:txBody>
          <a:bodyPr/>
          <a:lstStyle/>
          <a:p>
            <a:endParaRPr lang="en-US"/>
          </a:p>
        </p:txBody>
      </p:sp>
      <p:pic>
        <p:nvPicPr>
          <p:cNvPr id="5" name="slide.url=https://www.polleverywhere.com/multiple_choice_polls/iWjQhtXRzDFHLiYuE4vqK?display_state=instructions&amp;activity_state=opened&amp;state=opened&amp;flow=Instructor&amp;onscreen=persist">
            <a:extLst>
              <a:ext uri="{FF2B5EF4-FFF2-40B4-BE49-F238E27FC236}">
                <a16:creationId xmlns:a16="http://schemas.microsoft.com/office/drawing/2014/main" id="{4A6208F8-E828-539F-E5E7-79398BFE631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07573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4B21-ABE0-1005-4DD5-7994929A26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E4CC538-C728-FAD6-53D0-7037684BDC82}"/>
              </a:ext>
            </a:extLst>
          </p:cNvPr>
          <p:cNvSpPr>
            <a:spLocks noGrp="1"/>
          </p:cNvSpPr>
          <p:nvPr>
            <p:ph type="subTitle" idx="1"/>
          </p:nvPr>
        </p:nvSpPr>
        <p:spPr/>
        <p:txBody>
          <a:bodyPr/>
          <a:lstStyle/>
          <a:p>
            <a:endParaRPr lang="en-US"/>
          </a:p>
        </p:txBody>
      </p:sp>
      <p:pic>
        <p:nvPicPr>
          <p:cNvPr id="5" name="slide.url=https://www.polleverywhere.com/multiple_choice_polls/iWjQhtXRzDFHLiYuE4vqK?display_state=chart&amp;activity_state=closed&amp;state=closed&amp;flow=Instructor&amp;onscreen=persist">
            <a:extLst>
              <a:ext uri="{FF2B5EF4-FFF2-40B4-BE49-F238E27FC236}">
                <a16:creationId xmlns:a16="http://schemas.microsoft.com/office/drawing/2014/main" id="{F455C950-8804-C89F-AA3C-3971A8482DE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7040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46FF6-8858-047B-EB2E-3DE31C5B509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04DF03A-A098-5C2C-E645-7669C5F52C7D}"/>
              </a:ext>
            </a:extLst>
          </p:cNvPr>
          <p:cNvSpPr>
            <a:spLocks noGrp="1"/>
          </p:cNvSpPr>
          <p:nvPr>
            <p:ph type="subTitle" idx="1"/>
          </p:nvPr>
        </p:nvSpPr>
        <p:spPr/>
        <p:txBody>
          <a:bodyPr/>
          <a:lstStyle/>
          <a:p>
            <a:endParaRPr lang="en-US"/>
          </a:p>
        </p:txBody>
      </p:sp>
      <p:pic>
        <p:nvPicPr>
          <p:cNvPr id="5" name="slide.url=https://www.polleverywhere.com/multiple_choice_polls/iWjQhtXRzDFHLiYuE4vqK?display_state=chart&amp;activity_state=closed&amp;display=correctness&amp;state=closed&amp;flow=Instructor&amp;onscreen=persist">
            <a:extLst>
              <a:ext uri="{FF2B5EF4-FFF2-40B4-BE49-F238E27FC236}">
                <a16:creationId xmlns:a16="http://schemas.microsoft.com/office/drawing/2014/main" id="{01636114-EAE9-E643-BDF5-73A3EBF73CB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27544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4DF9-5131-29C6-9342-5F551C5075C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27D7A24-72AE-F803-7F69-56E5600DEDE5}"/>
              </a:ext>
            </a:extLst>
          </p:cNvPr>
          <p:cNvSpPr>
            <a:spLocks noGrp="1"/>
          </p:cNvSpPr>
          <p:nvPr>
            <p:ph type="subTitle" idx="1"/>
          </p:nvPr>
        </p:nvSpPr>
        <p:spPr/>
        <p:txBody>
          <a:bodyPr/>
          <a:lstStyle/>
          <a:p>
            <a:endParaRPr lang="en-US"/>
          </a:p>
        </p:txBody>
      </p:sp>
      <p:pic>
        <p:nvPicPr>
          <p:cNvPr id="5" name="slide.url=https://www.polleverywhere.com/multiple_choice_polls/U1q9WrsUPHtwUUAVvSSeN?display_state=chart&amp;activity_state=opened&amp;state=opened&amp;flow=Engagement&amp;onscreen=persist">
            <a:extLst>
              <a:ext uri="{FF2B5EF4-FFF2-40B4-BE49-F238E27FC236}">
                <a16:creationId xmlns:a16="http://schemas.microsoft.com/office/drawing/2014/main" id="{19DD26CC-1CE3-3140-6219-ECBCC782E98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3738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06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347258" y="4018519"/>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347258" y="4018519"/>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Tree>
    <p:extLst>
      <p:ext uri="{BB962C8B-B14F-4D97-AF65-F5344CB8AC3E}">
        <p14:creationId xmlns:p14="http://schemas.microsoft.com/office/powerpoint/2010/main" val="69040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FE45-29CB-FD87-CB70-361C9C4B5D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0FC0957-EFE0-BC8A-5ABC-D159187EB06D}"/>
              </a:ext>
            </a:extLst>
          </p:cNvPr>
          <p:cNvSpPr>
            <a:spLocks noGrp="1"/>
          </p:cNvSpPr>
          <p:nvPr>
            <p:ph type="subTitle" idx="1"/>
          </p:nvPr>
        </p:nvSpPr>
        <p:spPr/>
        <p:txBody>
          <a:bodyPr/>
          <a:lstStyle/>
          <a:p>
            <a:endParaRPr lang="en-US"/>
          </a:p>
        </p:txBody>
      </p:sp>
      <p:pic>
        <p:nvPicPr>
          <p:cNvPr id="5" name="slide.url=https://www.polleverywhere.com/multiple_choice_polls/U1q9WrsUPHtwUUAVvSSeN?display_state=chart&amp;activity_state=closed&amp;state=closed&amp;flow=Engagement&amp;onscreen=persist">
            <a:extLst>
              <a:ext uri="{FF2B5EF4-FFF2-40B4-BE49-F238E27FC236}">
                <a16:creationId xmlns:a16="http://schemas.microsoft.com/office/drawing/2014/main" id="{7E88A823-382F-ECC0-2014-FF969D5D14F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87796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9394" name="Picture 2" descr="Dolphins | Defenders of Wildlife">
            <a:extLst>
              <a:ext uri="{FF2B5EF4-FFF2-40B4-BE49-F238E27FC236}">
                <a16:creationId xmlns:a16="http://schemas.microsoft.com/office/drawing/2014/main" id="{624201B6-A59A-DD63-E3BD-C16570E8D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86" y="3802224"/>
            <a:ext cx="4377612" cy="2626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6"/>
          <a:stretch>
            <a:fillRect/>
          </a:stretch>
        </p:blipFill>
        <p:spPr>
          <a:xfrm>
            <a:off x="6749964" y="2377379"/>
            <a:ext cx="5126350" cy="3947049"/>
          </a:xfrm>
          <a:prstGeom prst="rect">
            <a:avLst/>
          </a:prstGeom>
        </p:spPr>
      </p:pic>
    </p:spTree>
    <p:extLst>
      <p:ext uri="{BB962C8B-B14F-4D97-AF65-F5344CB8AC3E}">
        <p14:creationId xmlns:p14="http://schemas.microsoft.com/office/powerpoint/2010/main" val="1926702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0578"/>
          <a:stretch/>
        </p:blipFill>
        <p:spPr>
          <a:xfrm>
            <a:off x="3267075" y="2030293"/>
            <a:ext cx="4686300" cy="3257550"/>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751133"/>
            <a:ext cx="5931043" cy="2947832"/>
            <a:chOff x="2758440" y="1630363"/>
            <a:chExt cx="5931043" cy="2947832"/>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630363"/>
              <a:ext cx="5931043" cy="2105241"/>
              <a:chOff x="2634893" y="952481"/>
              <a:chExt cx="5931043" cy="210524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1618900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955084"/>
            <a:ext cx="7930879" cy="2947832"/>
            <a:chOff x="758604" y="1630363"/>
            <a:chExt cx="7930879" cy="294783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630363"/>
              <a:ext cx="7930879" cy="2105241"/>
              <a:chOff x="635057" y="952481"/>
              <a:chExt cx="7930879" cy="210524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Tree>
    <p:extLst>
      <p:ext uri="{BB962C8B-B14F-4D97-AF65-F5344CB8AC3E}">
        <p14:creationId xmlns:p14="http://schemas.microsoft.com/office/powerpoint/2010/main" val="291502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grpSp>
        <p:nvGrpSpPr>
          <p:cNvPr id="41" name="Group 40">
            <a:extLst>
              <a:ext uri="{FF2B5EF4-FFF2-40B4-BE49-F238E27FC236}">
                <a16:creationId xmlns:a16="http://schemas.microsoft.com/office/drawing/2014/main" id="{A683760C-2BDB-78DE-47D3-3D16E4A7A5EA}"/>
              </a:ext>
            </a:extLst>
          </p:cNvPr>
          <p:cNvGrpSpPr/>
          <p:nvPr/>
        </p:nvGrpSpPr>
        <p:grpSpPr>
          <a:xfrm>
            <a:off x="3346527" y="1862411"/>
            <a:ext cx="7930879" cy="2947832"/>
            <a:chOff x="758604" y="1630363"/>
            <a:chExt cx="7930879" cy="294783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630363"/>
              <a:ext cx="7930879" cy="2105241"/>
              <a:chOff x="635057" y="952481"/>
              <a:chExt cx="7930879" cy="210524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cxnSp>
        <p:nvCxnSpPr>
          <p:cNvPr id="46" name="Straight Arrow Connector 45">
            <a:extLst>
              <a:ext uri="{FF2B5EF4-FFF2-40B4-BE49-F238E27FC236}">
                <a16:creationId xmlns:a16="http://schemas.microsoft.com/office/drawing/2014/main" id="{3017B2A6-7BE3-31ED-7CB1-AA19AB9B4D57}"/>
              </a:ext>
            </a:extLst>
          </p:cNvPr>
          <p:cNvCxnSpPr>
            <a:cxnSpLocks/>
          </p:cNvCxnSpPr>
          <p:nvPr/>
        </p:nvCxnSpPr>
        <p:spPr>
          <a:xfrm>
            <a:off x="6551639" y="1983491"/>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6C01D191-F06F-7598-261B-62CBBA2C89DE}"/>
              </a:ext>
            </a:extLst>
          </p:cNvPr>
          <p:cNvSpPr/>
          <p:nvPr/>
        </p:nvSpPr>
        <p:spPr>
          <a:xfrm>
            <a:off x="5694932" y="182360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Tree>
    <p:extLst>
      <p:ext uri="{BB962C8B-B14F-4D97-AF65-F5344CB8AC3E}">
        <p14:creationId xmlns:p14="http://schemas.microsoft.com/office/powerpoint/2010/main" val="1514293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grpSp>
        <p:nvGrpSpPr>
          <p:cNvPr id="41" name="Group 40">
            <a:extLst>
              <a:ext uri="{FF2B5EF4-FFF2-40B4-BE49-F238E27FC236}">
                <a16:creationId xmlns:a16="http://schemas.microsoft.com/office/drawing/2014/main" id="{A683760C-2BDB-78DE-47D3-3D16E4A7A5EA}"/>
              </a:ext>
            </a:extLst>
          </p:cNvPr>
          <p:cNvGrpSpPr/>
          <p:nvPr/>
        </p:nvGrpSpPr>
        <p:grpSpPr>
          <a:xfrm>
            <a:off x="3346527" y="1862411"/>
            <a:ext cx="7930879" cy="2947832"/>
            <a:chOff x="758604" y="1630363"/>
            <a:chExt cx="7930879" cy="294783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630363"/>
              <a:ext cx="7930879" cy="2105241"/>
              <a:chOff x="635057" y="952481"/>
              <a:chExt cx="7930879" cy="210524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cxnSp>
        <p:nvCxnSpPr>
          <p:cNvPr id="38" name="Straight Arrow Connector 37">
            <a:extLst>
              <a:ext uri="{FF2B5EF4-FFF2-40B4-BE49-F238E27FC236}">
                <a16:creationId xmlns:a16="http://schemas.microsoft.com/office/drawing/2014/main" id="{D9080155-ACB7-6E5D-04EF-C12D11790D33}"/>
              </a:ext>
            </a:extLst>
          </p:cNvPr>
          <p:cNvCxnSpPr>
            <a:cxnSpLocks/>
          </p:cNvCxnSpPr>
          <p:nvPr/>
        </p:nvCxnSpPr>
        <p:spPr>
          <a:xfrm>
            <a:off x="6551639" y="1983491"/>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6" name="Rectangle 45">
            <a:extLst>
              <a:ext uri="{FF2B5EF4-FFF2-40B4-BE49-F238E27FC236}">
                <a16:creationId xmlns:a16="http://schemas.microsoft.com/office/drawing/2014/main" id="{32FE5F02-C985-ECF3-1AF0-5029B9F94858}"/>
              </a:ext>
            </a:extLst>
          </p:cNvPr>
          <p:cNvSpPr/>
          <p:nvPr/>
        </p:nvSpPr>
        <p:spPr>
          <a:xfrm>
            <a:off x="5694932" y="182360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Tree>
    <p:extLst>
      <p:ext uri="{BB962C8B-B14F-4D97-AF65-F5344CB8AC3E}">
        <p14:creationId xmlns:p14="http://schemas.microsoft.com/office/powerpoint/2010/main" val="83329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6</a:t>
            </a:r>
          </a:p>
          <a:p>
            <a:r>
              <a:rPr lang="en-US" dirty="0"/>
              <a:t>Cara Brook</a:t>
            </a:r>
          </a:p>
          <a:p>
            <a:r>
              <a:rPr lang="en-US" dirty="0"/>
              <a:t>February 22, 2024</a:t>
            </a:r>
          </a:p>
        </p:txBody>
      </p:sp>
    </p:spTree>
    <p:extLst>
      <p:ext uri="{BB962C8B-B14F-4D97-AF65-F5344CB8AC3E}">
        <p14:creationId xmlns:p14="http://schemas.microsoft.com/office/powerpoint/2010/main" val="2243210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effectLst/>
                <a:latin typeface="Calibri" panose="020F0502020204030204" pitchFamily="34" charset="0"/>
                <a:cs typeface="Calibri" panose="020F0502020204030204" pitchFamily="34" charset="0"/>
              </a:rPr>
              <a:t>Indirectly-transmitted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Tree>
    <p:extLst>
      <p:ext uri="{BB962C8B-B14F-4D97-AF65-F5344CB8AC3E}">
        <p14:creationId xmlns:p14="http://schemas.microsoft.com/office/powerpoint/2010/main" val="1571692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635428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dirty="0">
                <a:cs typeface="Calibri" panose="020F0502020204030204" pitchFamily="34" charset="0"/>
              </a:rPr>
              <a:t>Here, the </a:t>
            </a:r>
            <a:r>
              <a:rPr lang="en-US" sz="2600" b="1" dirty="0">
                <a:solidFill>
                  <a:srgbClr val="AC50F3"/>
                </a:solidFill>
                <a:cs typeface="Calibri" panose="020F0502020204030204" pitchFamily="34" charset="0"/>
              </a:rPr>
              <a:t>environmental reservoir </a:t>
            </a:r>
            <a:r>
              <a:rPr lang="en-US" sz="2600" dirty="0">
                <a:cs typeface="Calibri" panose="020F0502020204030204" pitchFamily="34" charset="0"/>
              </a:rPr>
              <a:t>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970483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6564083" y="5455894"/>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84190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66543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Let’s recap a bit!</a:t>
            </a:r>
            <a:endParaRPr lang="en-US" dirty="0"/>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8276AC1-820F-04BE-0ABA-2C27AD4ED9FA}"/>
              </a:ext>
            </a:extLst>
          </p:cNvPr>
          <p:cNvSpPr/>
          <p:nvPr/>
        </p:nvSpPr>
        <p:spPr>
          <a:xfrm>
            <a:off x="222115" y="2057400"/>
            <a:ext cx="11582400" cy="4541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80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6718" y="5296341"/>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3"/>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15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pic>
        <p:nvPicPr>
          <p:cNvPr id="2" name="Graphic 1" descr="Mosquito with solid fill">
            <a:extLst>
              <a:ext uri="{FF2B5EF4-FFF2-40B4-BE49-F238E27FC236}">
                <a16:creationId xmlns:a16="http://schemas.microsoft.com/office/drawing/2014/main" id="{C86A6151-721C-BAF0-0BE9-50B9E6D0E1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969990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75FCF28B-C431-F0A3-AE42-7DD84B751C92}"/>
              </a:ext>
            </a:extLst>
          </p:cNvPr>
          <p:cNvSpPr>
            <a:spLocks noGrp="1"/>
          </p:cNvSpPr>
          <p:nvPr>
            <p:ph type="title"/>
          </p:nvPr>
        </p:nvSpPr>
        <p:spPr>
          <a:xfrm>
            <a:off x="7987800" y="5285475"/>
            <a:ext cx="4204200" cy="972836"/>
          </a:xfrm>
        </p:spPr>
        <p:txBody>
          <a:bodyPr vert="horz" lIns="91440" tIns="45720" rIns="91440" bIns="45720" rtlCol="0" anchor="t">
            <a:noAutofit/>
          </a:bodyPr>
          <a:lstStyle/>
          <a:p>
            <a:r>
              <a:rPr lang="en-US" sz="2800" dirty="0">
                <a:solidFill>
                  <a:srgbClr val="000000"/>
                </a:solidFill>
                <a:latin typeface="+mn-lt"/>
              </a:rPr>
              <a:t>“</a:t>
            </a:r>
            <a:r>
              <a:rPr lang="en-US" sz="2800" b="1" dirty="0">
                <a:solidFill>
                  <a:srgbClr val="C00000"/>
                </a:solidFill>
                <a:latin typeface="+mn-lt"/>
              </a:rPr>
              <a:t>Ecology</a:t>
            </a:r>
            <a:r>
              <a:rPr lang="en-US" sz="2800" dirty="0">
                <a:solidFill>
                  <a:srgbClr val="000000"/>
                </a:solidFill>
                <a:latin typeface="+mn-lt"/>
              </a:rPr>
              <a:t> has a synonym which is </a:t>
            </a:r>
            <a:r>
              <a:rPr lang="en-US" sz="2800" b="1" dirty="0">
                <a:solidFill>
                  <a:srgbClr val="C00000"/>
                </a:solidFill>
                <a:latin typeface="+mn-lt"/>
              </a:rPr>
              <a:t>ALL</a:t>
            </a:r>
            <a:r>
              <a:rPr lang="en-US" sz="2800" dirty="0">
                <a:solidFill>
                  <a:srgbClr val="000000"/>
                </a:solidFill>
                <a:latin typeface="+mn-lt"/>
              </a:rPr>
              <a:t>.”</a:t>
            </a:r>
          </a:p>
        </p:txBody>
      </p:sp>
      <p:sp>
        <p:nvSpPr>
          <p:cNvPr id="31" name="Content Placeholder 8">
            <a:extLst>
              <a:ext uri="{FF2B5EF4-FFF2-40B4-BE49-F238E27FC236}">
                <a16:creationId xmlns:a16="http://schemas.microsoft.com/office/drawing/2014/main" id="{4C407A5F-8E54-DF3B-91D6-3A801C43050B}"/>
              </a:ext>
            </a:extLst>
          </p:cNvPr>
          <p:cNvSpPr txBox="1">
            <a:spLocks/>
          </p:cNvSpPr>
          <p:nvPr/>
        </p:nvSpPr>
        <p:spPr>
          <a:xfrm>
            <a:off x="8875595" y="5934670"/>
            <a:ext cx="3553706" cy="92333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spTree>
    <p:extLst>
      <p:ext uri="{BB962C8B-B14F-4D97-AF65-F5344CB8AC3E}">
        <p14:creationId xmlns:p14="http://schemas.microsoft.com/office/powerpoint/2010/main" val="41839959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Tree>
    <p:extLst>
      <p:ext uri="{BB962C8B-B14F-4D97-AF65-F5344CB8AC3E}">
        <p14:creationId xmlns:p14="http://schemas.microsoft.com/office/powerpoint/2010/main" val="3800902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1" name="TextBox 30">
            <a:extLst>
              <a:ext uri="{FF2B5EF4-FFF2-40B4-BE49-F238E27FC236}">
                <a16:creationId xmlns:a16="http://schemas.microsoft.com/office/drawing/2014/main" id="{536983AB-A2F5-D387-848D-5B226B57B77B}"/>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37" name="Picture 2" descr="figure 2">
            <a:extLst>
              <a:ext uri="{FF2B5EF4-FFF2-40B4-BE49-F238E27FC236}">
                <a16:creationId xmlns:a16="http://schemas.microsoft.com/office/drawing/2014/main" id="{BFD658FE-AA95-31C5-82CC-806DEE031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770" y="1274034"/>
            <a:ext cx="6200105" cy="523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4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8B95E-B61F-6784-A13E-CE3EDA1028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DC7B2D4-3429-EC27-4AC2-77E57EAA76F3}"/>
              </a:ext>
            </a:extLst>
          </p:cNvPr>
          <p:cNvSpPr>
            <a:spLocks noGrp="1"/>
          </p:cNvSpPr>
          <p:nvPr>
            <p:ph type="subTitle" idx="1"/>
          </p:nvPr>
        </p:nvSpPr>
        <p:spPr/>
        <p:txBody>
          <a:bodyPr/>
          <a:lstStyle/>
          <a:p>
            <a:endParaRPr lang="en-US"/>
          </a:p>
        </p:txBody>
      </p:sp>
      <p:pic>
        <p:nvPicPr>
          <p:cNvPr id="5" name="slide.url=https://www.polleverywhere.com/multiple_choice_polls/bqVHsYbps6WfYfKXFhP5N?display_state=instructions&amp;activity_state=opened&amp;state=opened&amp;flow=Instructor&amp;onscreen=persist">
            <a:extLst>
              <a:ext uri="{FF2B5EF4-FFF2-40B4-BE49-F238E27FC236}">
                <a16:creationId xmlns:a16="http://schemas.microsoft.com/office/drawing/2014/main" id="{1326F93C-4CDA-0E52-9E26-419951BBA79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01434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CA2A6-15F8-9616-857D-4CC856238C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9CDDB4C-38AF-BEDD-7794-68468364CFCC}"/>
              </a:ext>
            </a:extLst>
          </p:cNvPr>
          <p:cNvSpPr>
            <a:spLocks noGrp="1"/>
          </p:cNvSpPr>
          <p:nvPr>
            <p:ph type="subTitle" idx="1"/>
          </p:nvPr>
        </p:nvSpPr>
        <p:spPr/>
        <p:txBody>
          <a:bodyPr/>
          <a:lstStyle/>
          <a:p>
            <a:endParaRPr lang="en-US"/>
          </a:p>
        </p:txBody>
      </p:sp>
      <p:pic>
        <p:nvPicPr>
          <p:cNvPr id="5" name="slide.url=https://www.polleverywhere.com/multiple_choice_polls/bqVHsYbps6WfYfKXFhP5N?display_state=chart&amp;activity_state=closed&amp;state=closed&amp;flow=Instructor&amp;onscreen=persist">
            <a:extLst>
              <a:ext uri="{FF2B5EF4-FFF2-40B4-BE49-F238E27FC236}">
                <a16:creationId xmlns:a16="http://schemas.microsoft.com/office/drawing/2014/main" id="{80C3BF73-5431-A40C-51B3-1C771D7CD06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001184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8EA2-38F5-0368-5551-383DD9B48B7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A72AECD-A275-2AFA-8B33-A3075F2386DF}"/>
              </a:ext>
            </a:extLst>
          </p:cNvPr>
          <p:cNvSpPr>
            <a:spLocks noGrp="1"/>
          </p:cNvSpPr>
          <p:nvPr>
            <p:ph type="subTitle" idx="1"/>
          </p:nvPr>
        </p:nvSpPr>
        <p:spPr/>
        <p:txBody>
          <a:bodyPr/>
          <a:lstStyle/>
          <a:p>
            <a:endParaRPr lang="en-US"/>
          </a:p>
        </p:txBody>
      </p:sp>
      <p:pic>
        <p:nvPicPr>
          <p:cNvPr id="5" name="slide.url=https://www.polleverywhere.com/multiple_choice_polls/bqVHsYbps6WfYfKXFhP5N?display_state=chart&amp;activity_state=closed&amp;display=correctness&amp;state=closed&amp;flow=Instructor&amp;onscreen=persist">
            <a:extLst>
              <a:ext uri="{FF2B5EF4-FFF2-40B4-BE49-F238E27FC236}">
                <a16:creationId xmlns:a16="http://schemas.microsoft.com/office/drawing/2014/main" id="{BA8F7163-A5C3-9B40-B850-15C58593EA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24473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8276AC1-820F-04BE-0ABA-2C27AD4ED9FA}"/>
              </a:ext>
            </a:extLst>
          </p:cNvPr>
          <p:cNvSpPr/>
          <p:nvPr/>
        </p:nvSpPr>
        <p:spPr>
          <a:xfrm>
            <a:off x="222115" y="3322320"/>
            <a:ext cx="11582400" cy="3276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1363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dirty="0">
                <a:latin typeface="+mn-lt"/>
              </a:rPr>
              <a:t>A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27936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dirty="0">
                <a:latin typeface="+mn-lt"/>
              </a:rPr>
              <a:t>A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7" name="TextBox 6">
            <a:extLst>
              <a:ext uri="{FF2B5EF4-FFF2-40B4-BE49-F238E27FC236}">
                <a16:creationId xmlns:a16="http://schemas.microsoft.com/office/drawing/2014/main" id="{F0EAA967-6CB0-9A72-E111-DF3B0902E4F6}"/>
              </a:ext>
            </a:extLst>
          </p:cNvPr>
          <p:cNvSpPr txBox="1"/>
          <p:nvPr/>
        </p:nvSpPr>
        <p:spPr>
          <a:xfrm>
            <a:off x="2311909" y="4940537"/>
            <a:ext cx="7629142" cy="861774"/>
          </a:xfrm>
          <a:prstGeom prst="rect">
            <a:avLst/>
          </a:prstGeom>
          <a:noFill/>
        </p:spPr>
        <p:txBody>
          <a:bodyPr wrap="square">
            <a:spAutoFit/>
          </a:bodyPr>
          <a:lstStyle/>
          <a:p>
            <a:pPr algn="ctr"/>
            <a:r>
              <a:rPr lang="en-US" sz="2500" dirty="0">
                <a:latin typeface="+mn-lt"/>
              </a:rPr>
              <a:t>All of these populations are still called </a:t>
            </a:r>
            <a:r>
              <a:rPr lang="en-US" sz="2500" b="1" dirty="0">
                <a:solidFill>
                  <a:srgbClr val="C00000"/>
                </a:solidFill>
                <a:latin typeface="+mn-lt"/>
              </a:rPr>
              <a:t>hosts</a:t>
            </a:r>
            <a:r>
              <a:rPr lang="en-US" sz="2500" b="1" dirty="0">
                <a:solidFill>
                  <a:srgbClr val="C00000"/>
                </a:solidFill>
              </a:rPr>
              <a:t>!</a:t>
            </a:r>
            <a:r>
              <a:rPr lang="en-US" sz="2500" dirty="0">
                <a:latin typeface="+mn-lt"/>
              </a:rPr>
              <a:t> </a:t>
            </a:r>
          </a:p>
          <a:p>
            <a:pPr algn="ctr"/>
            <a:r>
              <a:rPr lang="en-US" sz="2500" dirty="0"/>
              <a:t>Some are </a:t>
            </a:r>
            <a:r>
              <a:rPr lang="en-US" sz="2500" b="1" dirty="0">
                <a:solidFill>
                  <a:srgbClr val="C00000"/>
                </a:solidFill>
                <a:latin typeface="+mn-lt"/>
              </a:rPr>
              <a:t>reservoir hosts </a:t>
            </a:r>
            <a:r>
              <a:rPr lang="en-US" sz="2500" dirty="0">
                <a:latin typeface="+mn-lt"/>
              </a:rPr>
              <a:t>and some are </a:t>
            </a:r>
            <a:r>
              <a:rPr lang="en-US" sz="2500" b="1" dirty="0">
                <a:solidFill>
                  <a:srgbClr val="C00000"/>
                </a:solidFill>
                <a:latin typeface="+mn-lt"/>
              </a:rPr>
              <a:t>spillover hosts</a:t>
            </a:r>
            <a:r>
              <a:rPr lang="en-US" sz="2500" dirty="0">
                <a:latin typeface="+mn-lt"/>
              </a:rPr>
              <a:t>.</a:t>
            </a:r>
            <a:endParaRPr lang="en-US" sz="2500" dirty="0"/>
          </a:p>
        </p:txBody>
      </p:sp>
    </p:spTree>
    <p:extLst>
      <p:ext uri="{BB962C8B-B14F-4D97-AF65-F5344CB8AC3E}">
        <p14:creationId xmlns:p14="http://schemas.microsoft.com/office/powerpoint/2010/main" val="3308763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chemeClr val="tx1"/>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1001"/>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344322" y="238650"/>
            <a:ext cx="9023297" cy="1325563"/>
          </a:xfrm>
        </p:spPr>
        <p:txBody>
          <a:bodyPr>
            <a:normAutofit fontScale="90000"/>
          </a:bodyPr>
          <a:lstStyle/>
          <a:p>
            <a:pPr algn="ctr"/>
            <a:r>
              <a:rPr lang="en-US" sz="3300" b="1" dirty="0">
                <a:solidFill>
                  <a:srgbClr val="C00000"/>
                </a:solidFill>
                <a:latin typeface="+mn-lt"/>
              </a:rPr>
              <a:t>Reservoir</a:t>
            </a:r>
            <a:r>
              <a:rPr lang="en-US" sz="3300" dirty="0">
                <a:latin typeface="+mn-lt"/>
              </a:rPr>
              <a:t> hosts can comprise a single species population or multiple sub-populations of different species.</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8" name="TextBox 17">
            <a:extLst>
              <a:ext uri="{FF2B5EF4-FFF2-40B4-BE49-F238E27FC236}">
                <a16:creationId xmlns:a16="http://schemas.microsoft.com/office/drawing/2014/main" id="{9E203036-B34D-A292-0686-78C1F49AFAE4}"/>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331690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8276AC1-820F-04BE-0ABA-2C27AD4ED9FA}"/>
              </a:ext>
            </a:extLst>
          </p:cNvPr>
          <p:cNvSpPr/>
          <p:nvPr/>
        </p:nvSpPr>
        <p:spPr>
          <a:xfrm>
            <a:off x="222115" y="4617720"/>
            <a:ext cx="11582400" cy="1981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9144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42D8D0-C869-21AC-DB6C-690C6D52626C}"/>
              </a:ext>
            </a:extLst>
          </p:cNvPr>
          <p:cNvSpPr txBox="1"/>
          <p:nvPr/>
        </p:nvSpPr>
        <p:spPr>
          <a:xfrm>
            <a:off x="8819213" y="6211669"/>
            <a:ext cx="3372787" cy="646331"/>
          </a:xfrm>
          <a:prstGeom prst="rect">
            <a:avLst/>
          </a:prstGeom>
          <a:noFill/>
        </p:spPr>
        <p:txBody>
          <a:bodyPr wrap="square" rtlCol="0">
            <a:spAutoFit/>
          </a:bodyPr>
          <a:lstStyle/>
          <a:p>
            <a:r>
              <a:rPr lang="en-US" sz="1200" dirty="0"/>
              <a:t>Bartlett 1957. </a:t>
            </a:r>
            <a:r>
              <a:rPr lang="en-US" sz="1200" i="1" dirty="0"/>
              <a:t>J of Roy Stat Soc.</a:t>
            </a:r>
            <a:endParaRPr lang="en-US" sz="1200" dirty="0"/>
          </a:p>
          <a:p>
            <a:r>
              <a:rPr lang="en-US" sz="1200" dirty="0">
                <a:cs typeface="Franklin Gothic Medium"/>
              </a:rPr>
              <a:t>Grenfell et al. 2002. </a:t>
            </a:r>
            <a:r>
              <a:rPr lang="en-US" sz="1200" i="1" dirty="0">
                <a:cs typeface="Franklin Gothic Medium"/>
              </a:rPr>
              <a:t>Ecological Monographs.</a:t>
            </a:r>
            <a:endParaRPr lang="en-US" sz="1200" dirty="0"/>
          </a:p>
          <a:p>
            <a:r>
              <a:rPr lang="en-US" sz="1200" dirty="0"/>
              <a:t>Haydon et al. 2002. </a:t>
            </a:r>
            <a:r>
              <a:rPr lang="en-US" sz="1200" i="1" dirty="0"/>
              <a:t>Emerging Infectious Diseases.</a:t>
            </a:r>
            <a:endParaRPr lang="en-US" sz="1200" dirty="0"/>
          </a:p>
        </p:txBody>
      </p: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07765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b="1" dirty="0">
                <a:solidFill>
                  <a:srgbClr val="C00000"/>
                </a:solidFill>
              </a:rPr>
              <a:t>(&gt; critical community size, CCS</a:t>
            </a:r>
            <a:r>
              <a:rPr lang="en-US" dirty="0"/>
              <a:t>)</a:t>
            </a:r>
          </a:p>
        </p:txBody>
      </p:sp>
      <p:pic>
        <p:nvPicPr>
          <p:cNvPr id="2" name="Picture 1" descr="Chart, scatter chart&#10;&#10;Description automatically generated">
            <a:extLst>
              <a:ext uri="{FF2B5EF4-FFF2-40B4-BE49-F238E27FC236}">
                <a16:creationId xmlns:a16="http://schemas.microsoft.com/office/drawing/2014/main" id="{D45E7DCC-E49F-0AB5-8DE0-FF3ED85EA80D}"/>
              </a:ext>
            </a:extLst>
          </p:cNvPr>
          <p:cNvPicPr>
            <a:picLocks noChangeAspect="1"/>
          </p:cNvPicPr>
          <p:nvPr/>
        </p:nvPicPr>
        <p:blipFill rotWithShape="1">
          <a:blip r:embed="rId3"/>
          <a:srcRect t="51192"/>
          <a:stretch/>
        </p:blipFill>
        <p:spPr>
          <a:xfrm>
            <a:off x="4586209" y="2295525"/>
            <a:ext cx="4686300" cy="3217170"/>
          </a:xfrm>
          <a:prstGeom prst="rect">
            <a:avLst/>
          </a:prstGeom>
        </p:spPr>
      </p:pic>
      <p:sp>
        <p:nvSpPr>
          <p:cNvPr id="7" name="Rectangle 6">
            <a:extLst>
              <a:ext uri="{FF2B5EF4-FFF2-40B4-BE49-F238E27FC236}">
                <a16:creationId xmlns:a16="http://schemas.microsoft.com/office/drawing/2014/main" id="{54C836A0-D0F8-F094-A426-29162573297B}"/>
              </a:ext>
            </a:extLst>
          </p:cNvPr>
          <p:cNvSpPr/>
          <p:nvPr/>
        </p:nvSpPr>
        <p:spPr>
          <a:xfrm>
            <a:off x="5662534" y="2358452"/>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971FE9-5603-A337-66EE-63EC91D1D7B8}"/>
              </a:ext>
            </a:extLst>
          </p:cNvPr>
          <p:cNvSpPr/>
          <p:nvPr/>
        </p:nvSpPr>
        <p:spPr>
          <a:xfrm>
            <a:off x="2285876" y="384557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82535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1183879" y="272235"/>
            <a:ext cx="8776490" cy="1325563"/>
          </a:xfrm>
        </p:spPr>
        <p:txBody>
          <a:bodyPr>
            <a:normAutofit/>
          </a:bodyPr>
          <a:lstStyle/>
          <a:p>
            <a:pPr algn="ctr"/>
            <a:r>
              <a:rPr lang="en-US" sz="3300" b="1" dirty="0">
                <a:solidFill>
                  <a:srgbClr val="C00000"/>
                </a:solidFill>
                <a:latin typeface="+mn-lt"/>
              </a:rPr>
              <a:t>Spillover</a:t>
            </a:r>
            <a:r>
              <a:rPr lang="en-US" sz="3300" dirty="0">
                <a:latin typeface="+mn-lt"/>
              </a:rPr>
              <a:t> is the transmission of that pathogen </a:t>
            </a:r>
            <a:r>
              <a:rPr lang="en-US" sz="3300" b="1" dirty="0">
                <a:solidFill>
                  <a:srgbClr val="C00000"/>
                </a:solidFill>
                <a:latin typeface="+mn-lt"/>
              </a:rPr>
              <a:t>between populations</a:t>
            </a:r>
            <a:r>
              <a:rPr lang="en-US" sz="3300" dirty="0">
                <a:latin typeface="+mn-lt"/>
              </a:rPr>
              <a:t> of different host species.</a:t>
            </a:r>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5366314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is the term used to describe pathogen transmission back to a reservoir host </a:t>
            </a:r>
            <a:r>
              <a:rPr lang="en-US" sz="3300" b="1" dirty="0">
                <a:solidFill>
                  <a:srgbClr val="C00000"/>
                </a:solidFill>
                <a:latin typeface="+mn-lt"/>
              </a:rPr>
              <a:t>from a target host</a:t>
            </a:r>
            <a:r>
              <a:rPr lang="en-US" sz="3300" dirty="0">
                <a:latin typeface="+mn-lt"/>
              </a:rPr>
              <a:t>. </a:t>
            </a:r>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flipH="1">
            <a:off x="5694808" y="3924533"/>
            <a:ext cx="925070" cy="48980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pic>
        <p:nvPicPr>
          <p:cNvPr id="18" name="Graphic 17" descr="Bats with solid fill">
            <a:extLst>
              <a:ext uri="{FF2B5EF4-FFF2-40B4-BE49-F238E27FC236}">
                <a16:creationId xmlns:a16="http://schemas.microsoft.com/office/drawing/2014/main" id="{48BF8646-7C51-6327-CE3B-31B01C0CF9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728482">
            <a:off x="4629604" y="2244863"/>
            <a:ext cx="838229" cy="410079"/>
          </a:xfrm>
          <a:prstGeom prst="rtTriangle">
            <a:avLst/>
          </a:prstGeom>
        </p:spPr>
      </p:pic>
      <p:pic>
        <p:nvPicPr>
          <p:cNvPr id="19" name="Graphic 18" descr="Bats with solid fill">
            <a:extLst>
              <a:ext uri="{FF2B5EF4-FFF2-40B4-BE49-F238E27FC236}">
                <a16:creationId xmlns:a16="http://schemas.microsoft.com/office/drawing/2014/main" id="{8B60A469-9BBB-A117-2C72-3F5B3A9D272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8209610">
            <a:off x="4782016" y="2396354"/>
            <a:ext cx="838229" cy="410079"/>
          </a:xfrm>
          <a:prstGeom prst="rtTriangle">
            <a:avLst/>
          </a:prstGeom>
        </p:spPr>
      </p:pic>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4876799"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SARS-CoV-2 in mink – interesting case because neither humans nor mink are the original reservoir host!</a:t>
            </a:r>
          </a:p>
        </p:txBody>
      </p:sp>
      <p:sp>
        <p:nvSpPr>
          <p:cNvPr id="24" name="Rectangle 23">
            <a:extLst>
              <a:ext uri="{FF2B5EF4-FFF2-40B4-BE49-F238E27FC236}">
                <a16:creationId xmlns:a16="http://schemas.microsoft.com/office/drawing/2014/main" id="{3004A1B4-E701-41AA-C531-0C1FEABD471F}"/>
              </a:ext>
            </a:extLst>
          </p:cNvPr>
          <p:cNvSpPr/>
          <p:nvPr/>
        </p:nvSpPr>
        <p:spPr>
          <a:xfrm>
            <a:off x="4572765" y="4173773"/>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5" name="Graphic 24" descr="Man with baby with solid fill">
            <a:extLst>
              <a:ext uri="{FF2B5EF4-FFF2-40B4-BE49-F238E27FC236}">
                <a16:creationId xmlns:a16="http://schemas.microsoft.com/office/drawing/2014/main" id="{B7C6DA44-A408-E34C-0983-DE0645229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2871" y="4234054"/>
            <a:ext cx="815095" cy="815095"/>
          </a:xfrm>
          <a:prstGeom prst="rect">
            <a:avLst/>
          </a:prstGeom>
        </p:spPr>
      </p:pic>
      <p:cxnSp>
        <p:nvCxnSpPr>
          <p:cNvPr id="26" name="Straight Arrow Connector 25">
            <a:extLst>
              <a:ext uri="{FF2B5EF4-FFF2-40B4-BE49-F238E27FC236}">
                <a16:creationId xmlns:a16="http://schemas.microsoft.com/office/drawing/2014/main" id="{0CFCFD78-BA5C-C31F-654D-2FC270D69F7F}"/>
              </a:ext>
            </a:extLst>
          </p:cNvPr>
          <p:cNvCxnSpPr>
            <a:cxnSpLocks/>
          </p:cNvCxnSpPr>
          <p:nvPr/>
        </p:nvCxnSpPr>
        <p:spPr>
          <a:xfrm>
            <a:off x="5027103" y="3158544"/>
            <a:ext cx="0" cy="860331"/>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8A15E46C-5023-664A-7A92-F186CBB7ED84}"/>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1FEF641-5EFC-87DC-3319-3EA5031BFD1F}"/>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pic>
        <p:nvPicPr>
          <p:cNvPr id="30" name="Picture 2" descr="387 Mink Illustrations &amp; Clip Art - iStock | Mink farm, Mink coat, Mink  animal">
            <a:extLst>
              <a:ext uri="{FF2B5EF4-FFF2-40B4-BE49-F238E27FC236}">
                <a16:creationId xmlns:a16="http://schemas.microsoft.com/office/drawing/2014/main" id="{908EFEF1-A85A-759B-D6EE-34288BC0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1575" y="3312039"/>
            <a:ext cx="599441" cy="61066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CD97D7C-4726-8D99-CFF4-BFB72FCC68B9}"/>
              </a:ext>
            </a:extLst>
          </p:cNvPr>
          <p:cNvCxnSpPr>
            <a:cxnSpLocks/>
          </p:cNvCxnSpPr>
          <p:nvPr/>
        </p:nvCxnSpPr>
        <p:spPr>
          <a:xfrm flipV="1">
            <a:off x="5811777" y="4195518"/>
            <a:ext cx="877820" cy="43797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2922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B5E05E3-708E-374B-99AC-90676135593F}"/>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C1687E-FBF4-567B-DF73-1D159998D886}"/>
              </a:ext>
            </a:extLst>
          </p:cNvPr>
          <p:cNvSpPr/>
          <p:nvPr/>
        </p:nvSpPr>
        <p:spPr>
          <a:xfrm>
            <a:off x="4067174" y="2908490"/>
            <a:ext cx="1653540" cy="1325564"/>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occurs among wildlife as well. </a:t>
            </a:r>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D166C634-01B9-3B46-CF9D-F26392501667}"/>
              </a:ext>
            </a:extLst>
          </p:cNvPr>
          <p:cNvCxnSpPr>
            <a:cxnSpLocks/>
            <a:endCxn id="22" idx="3"/>
          </p:cNvCxnSpPr>
          <p:nvPr/>
        </p:nvCxnSpPr>
        <p:spPr>
          <a:xfrm flipH="1">
            <a:off x="5720714" y="3571272"/>
            <a:ext cx="985902" cy="0"/>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789044" y="4354787"/>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5" name="TextBox 14">
            <a:extLst>
              <a:ext uri="{FF2B5EF4-FFF2-40B4-BE49-F238E27FC236}">
                <a16:creationId xmlns:a16="http://schemas.microsoft.com/office/drawing/2014/main" id="{30A4289C-519C-AAF9-B95B-C45E5A97FB16}"/>
              </a:ext>
            </a:extLst>
          </p:cNvPr>
          <p:cNvSpPr txBox="1"/>
          <p:nvPr/>
        </p:nvSpPr>
        <p:spPr>
          <a:xfrm>
            <a:off x="1834992" y="3004738"/>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5535168"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mn-lt"/>
              </a:rPr>
              <a:t>example: Cattle sourced </a:t>
            </a:r>
            <a:r>
              <a:rPr lang="en-US" sz="2000" i="1" dirty="0">
                <a:latin typeface="+mn-lt"/>
              </a:rPr>
              <a:t>Brucella </a:t>
            </a:r>
            <a:r>
              <a:rPr lang="en-US" sz="2000" dirty="0">
                <a:latin typeface="+mn-lt"/>
              </a:rPr>
              <a:t>to wild ungulates in Yellowstone National Park, which now serve as a source for reinfection to cattle.</a:t>
            </a:r>
          </a:p>
        </p:txBody>
      </p:sp>
      <p:sp>
        <p:nvSpPr>
          <p:cNvPr id="24" name="Rectangle 23">
            <a:extLst>
              <a:ext uri="{FF2B5EF4-FFF2-40B4-BE49-F238E27FC236}">
                <a16:creationId xmlns:a16="http://schemas.microsoft.com/office/drawing/2014/main" id="{3004A1B4-E701-41AA-C531-0C1FEABD471F}"/>
              </a:ext>
            </a:extLst>
          </p:cNvPr>
          <p:cNvSpPr/>
          <p:nvPr/>
        </p:nvSpPr>
        <p:spPr>
          <a:xfrm>
            <a:off x="4438175" y="3167789"/>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descr="Cow with solid fill">
            <a:extLst>
              <a:ext uri="{FF2B5EF4-FFF2-40B4-BE49-F238E27FC236}">
                <a16:creationId xmlns:a16="http://schemas.microsoft.com/office/drawing/2014/main" id="{C9A27EFD-8B08-43B3-022A-0AD052DD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3763" y="3198137"/>
            <a:ext cx="838463" cy="838463"/>
          </a:xfrm>
          <a:prstGeom prst="rect">
            <a:avLst/>
          </a:prstGeom>
        </p:spPr>
      </p:pic>
      <p:pic>
        <p:nvPicPr>
          <p:cNvPr id="27" name="Graphic 26" descr="Deer with solid fill">
            <a:extLst>
              <a:ext uri="{FF2B5EF4-FFF2-40B4-BE49-F238E27FC236}">
                <a16:creationId xmlns:a16="http://schemas.microsoft.com/office/drawing/2014/main" id="{2483CC40-898A-DC7D-9C32-6F047A83F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5150" y="3135022"/>
            <a:ext cx="914400" cy="914400"/>
          </a:xfrm>
          <a:prstGeom prst="rect">
            <a:avLst/>
          </a:prstGeom>
        </p:spPr>
      </p:pic>
      <p:cxnSp>
        <p:nvCxnSpPr>
          <p:cNvPr id="28" name="Straight Arrow Connector 27">
            <a:extLst>
              <a:ext uri="{FF2B5EF4-FFF2-40B4-BE49-F238E27FC236}">
                <a16:creationId xmlns:a16="http://schemas.microsoft.com/office/drawing/2014/main" id="{EC902C67-11A7-FF0C-EB55-D14E8E715AA3}"/>
              </a:ext>
            </a:extLst>
          </p:cNvPr>
          <p:cNvCxnSpPr>
            <a:cxnSpLocks/>
          </p:cNvCxnSpPr>
          <p:nvPr/>
        </p:nvCxnSpPr>
        <p:spPr>
          <a:xfrm>
            <a:off x="5720714" y="3856208"/>
            <a:ext cx="968883" cy="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51213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1926234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7" name="Straight Arrow Connector 6">
            <a:extLst>
              <a:ext uri="{FF2B5EF4-FFF2-40B4-BE49-F238E27FC236}">
                <a16:creationId xmlns:a16="http://schemas.microsoft.com/office/drawing/2014/main" id="{B84DD656-3D45-A69C-F0B5-BFF5E189BD82}"/>
              </a:ext>
            </a:extLst>
          </p:cNvPr>
          <p:cNvCxnSpPr>
            <a:cxnSpLocks/>
          </p:cNvCxnSpPr>
          <p:nvPr/>
        </p:nvCxnSpPr>
        <p:spPr>
          <a:xfrm flipV="1">
            <a:off x="6382512" y="4480560"/>
            <a:ext cx="0" cy="1150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B7FE2DB-80F8-0140-3F30-76363B4DB40D}"/>
              </a:ext>
            </a:extLst>
          </p:cNvPr>
          <p:cNvSpPr txBox="1">
            <a:spLocks/>
          </p:cNvSpPr>
          <p:nvPr/>
        </p:nvSpPr>
        <p:spPr>
          <a:xfrm>
            <a:off x="6534288" y="4670858"/>
            <a:ext cx="5298045"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mn-lt"/>
              </a:rPr>
              <a:t>Can occur directly (e.g. SARS-CoV-2, rabies), or via vector (e.g. plague)</a:t>
            </a:r>
          </a:p>
        </p:txBody>
      </p:sp>
      <p:sp>
        <p:nvSpPr>
          <p:cNvPr id="15" name="Content Placeholder 2">
            <a:extLst>
              <a:ext uri="{FF2B5EF4-FFF2-40B4-BE49-F238E27FC236}">
                <a16:creationId xmlns:a16="http://schemas.microsoft.com/office/drawing/2014/main" id="{F4C42385-A627-BF48-AC37-E6F51BA01E85}"/>
              </a:ext>
            </a:extLst>
          </p:cNvPr>
          <p:cNvSpPr txBox="1">
            <a:spLocks/>
          </p:cNvSpPr>
          <p:nvPr/>
        </p:nvSpPr>
        <p:spPr>
          <a:xfrm>
            <a:off x="3918584" y="5482854"/>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Animal hosts are not vectors!</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spTree>
    <p:extLst>
      <p:ext uri="{BB962C8B-B14F-4D97-AF65-F5344CB8AC3E}">
        <p14:creationId xmlns:p14="http://schemas.microsoft.com/office/powerpoint/2010/main" val="875880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F291-5CCA-1439-3BE9-D19A4A0405F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1EDDF74-B0F9-2DA5-20C7-780C5294984F}"/>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DB3A28B-F433-66F6-3FC4-096DB23AC65E}"/>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8AC8CF3-036B-43F2-929D-A6F103F19A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E5CF3A77-839F-892D-ABF5-B1846E0E3250}"/>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79BCFD-9F1C-66BD-0C89-8AB1F3D58AE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FA8E74B-917E-A3C1-1EBA-BD28EB5D434D}"/>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6146F308-4817-F402-E452-7FE8576FD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A1927965-4561-CFE6-E1C9-76544D5C1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E4876A10-631F-3482-4DBD-EF166D04B088}"/>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3EF01F98-5435-A689-A1A4-73FCFC1886A0}"/>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1E884-EED7-38CB-070C-F9A6BFFB477D}"/>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0" name="TextBox 9">
            <a:extLst>
              <a:ext uri="{FF2B5EF4-FFF2-40B4-BE49-F238E27FC236}">
                <a16:creationId xmlns:a16="http://schemas.microsoft.com/office/drawing/2014/main" id="{EA1DF699-3222-616D-C2A3-6B49905344EC}"/>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pic>
        <p:nvPicPr>
          <p:cNvPr id="9" name="Graphic 8" descr="Lion with solid fill">
            <a:extLst>
              <a:ext uri="{FF2B5EF4-FFF2-40B4-BE49-F238E27FC236}">
                <a16:creationId xmlns:a16="http://schemas.microsoft.com/office/drawing/2014/main" id="{050A5088-9B2F-E78C-94BE-D4FB96FF97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9" name="TextBox 18">
            <a:extLst>
              <a:ext uri="{FF2B5EF4-FFF2-40B4-BE49-F238E27FC236}">
                <a16:creationId xmlns:a16="http://schemas.microsoft.com/office/drawing/2014/main" id="{2E3BECBC-D20B-7AC9-4623-68607A73CD01}"/>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20" name="TextBox 19">
            <a:extLst>
              <a:ext uri="{FF2B5EF4-FFF2-40B4-BE49-F238E27FC236}">
                <a16:creationId xmlns:a16="http://schemas.microsoft.com/office/drawing/2014/main" id="{E2AA9483-4F8E-2751-8EF2-C7E2AEEB784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11" name="Title 1">
            <a:extLst>
              <a:ext uri="{FF2B5EF4-FFF2-40B4-BE49-F238E27FC236}">
                <a16:creationId xmlns:a16="http://schemas.microsoft.com/office/drawing/2014/main" id="{337358F7-FE52-338E-51F2-9302F92E29F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15" name="Title 1">
            <a:extLst>
              <a:ext uri="{FF2B5EF4-FFF2-40B4-BE49-F238E27FC236}">
                <a16:creationId xmlns:a16="http://schemas.microsoft.com/office/drawing/2014/main" id="{B36C0DB8-AFD7-29C0-1D86-F685B33C6BAB}"/>
              </a:ext>
            </a:extLst>
          </p:cNvPr>
          <p:cNvSpPr txBox="1">
            <a:spLocks/>
          </p:cNvSpPr>
          <p:nvPr/>
        </p:nvSpPr>
        <p:spPr>
          <a:xfrm>
            <a:off x="6096000" y="4645250"/>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rabies</a:t>
            </a:r>
          </a:p>
        </p:txBody>
      </p:sp>
    </p:spTree>
    <p:extLst>
      <p:ext uri="{BB962C8B-B14F-4D97-AF65-F5344CB8AC3E}">
        <p14:creationId xmlns:p14="http://schemas.microsoft.com/office/powerpoint/2010/main" val="22316849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AA12BD8-7E62-89AD-28D0-064A1913CCB4}"/>
              </a:ext>
            </a:extLst>
          </p:cNvPr>
          <p:cNvPicPr>
            <a:picLocks noChangeAspect="1"/>
          </p:cNvPicPr>
          <p:nvPr/>
        </p:nvPicPr>
        <p:blipFill>
          <a:blip r:embed="rId3"/>
          <a:stretch>
            <a:fillRect/>
          </a:stretch>
        </p:blipFill>
        <p:spPr>
          <a:xfrm>
            <a:off x="3627450" y="1755503"/>
            <a:ext cx="4937100" cy="5102497"/>
          </a:xfrm>
          <a:prstGeom prst="rect">
            <a:avLst/>
          </a:prstGeom>
        </p:spPr>
      </p:pic>
      <p:sp>
        <p:nvSpPr>
          <p:cNvPr id="8" name="Rectangle 7">
            <a:extLst>
              <a:ext uri="{FF2B5EF4-FFF2-40B4-BE49-F238E27FC236}">
                <a16:creationId xmlns:a16="http://schemas.microsoft.com/office/drawing/2014/main" id="{524D483D-4987-F25A-585C-E5C122A18B9A}"/>
              </a:ext>
            </a:extLst>
          </p:cNvPr>
          <p:cNvSpPr/>
          <p:nvPr/>
        </p:nvSpPr>
        <p:spPr>
          <a:xfrm>
            <a:off x="3627450" y="1755503"/>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FE8695-D2CE-74FF-0D86-125C2C733217}"/>
              </a:ext>
            </a:extLst>
          </p:cNvPr>
          <p:cNvSpPr/>
          <p:nvPr/>
        </p:nvSpPr>
        <p:spPr>
          <a:xfrm>
            <a:off x="3511575" y="4049576"/>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8712AAF-F5E6-76A3-C0C7-F4AA74F59845}"/>
              </a:ext>
            </a:extLst>
          </p:cNvPr>
          <p:cNvSpPr txBox="1"/>
          <p:nvPr/>
        </p:nvSpPr>
        <p:spPr>
          <a:xfrm>
            <a:off x="6420663" y="2269853"/>
            <a:ext cx="1904187" cy="646331"/>
          </a:xfrm>
          <a:prstGeom prst="rect">
            <a:avLst/>
          </a:prstGeom>
          <a:solidFill>
            <a:schemeClr val="bg1"/>
          </a:solidFill>
        </p:spPr>
        <p:txBody>
          <a:bodyPr wrap="square" rtlCol="0">
            <a:spAutoFit/>
          </a:bodyPr>
          <a:lstStyle/>
          <a:p>
            <a:r>
              <a:rPr lang="en-US" b="0" i="0" dirty="0">
                <a:solidFill>
                  <a:srgbClr val="000000"/>
                </a:solidFill>
                <a:effectLst/>
              </a:rPr>
              <a:t>Serengeti District, Tanzania</a:t>
            </a:r>
            <a:endParaRPr lang="en-US" i="1" dirty="0">
              <a:cs typeface="Franklin Gothic Medium"/>
            </a:endParaRPr>
          </a:p>
        </p:txBody>
      </p:sp>
      <p:sp>
        <p:nvSpPr>
          <p:cNvPr id="19" name="TextBox 18">
            <a:extLst>
              <a:ext uri="{FF2B5EF4-FFF2-40B4-BE49-F238E27FC236}">
                <a16:creationId xmlns:a16="http://schemas.microsoft.com/office/drawing/2014/main" id="{02F577A5-BDCD-4597-DA19-BBDAD4B82054}"/>
              </a:ext>
            </a:extLst>
          </p:cNvPr>
          <p:cNvSpPr txBox="1"/>
          <p:nvPr/>
        </p:nvSpPr>
        <p:spPr>
          <a:xfrm>
            <a:off x="6776238" y="4569294"/>
            <a:ext cx="2043912" cy="646331"/>
          </a:xfrm>
          <a:prstGeom prst="rect">
            <a:avLst/>
          </a:prstGeom>
          <a:solidFill>
            <a:schemeClr val="bg1"/>
          </a:solidFill>
        </p:spPr>
        <p:txBody>
          <a:bodyPr wrap="square" rtlCol="0">
            <a:spAutoFit/>
          </a:bodyPr>
          <a:lstStyle/>
          <a:p>
            <a:r>
              <a:rPr lang="en-US" b="0" i="0" dirty="0" err="1">
                <a:solidFill>
                  <a:srgbClr val="000000"/>
                </a:solidFill>
                <a:effectLst/>
              </a:rPr>
              <a:t>Ngorogoro</a:t>
            </a:r>
            <a:r>
              <a:rPr lang="en-US" b="0" i="0" dirty="0">
                <a:solidFill>
                  <a:srgbClr val="000000"/>
                </a:solidFill>
                <a:effectLst/>
              </a:rPr>
              <a:t> District, Tanzania</a:t>
            </a:r>
            <a:endParaRPr lang="en-US" i="1" dirty="0">
              <a:cs typeface="Franklin Gothic Medium"/>
            </a:endParaRPr>
          </a:p>
        </p:txBody>
      </p:sp>
      <p:sp>
        <p:nvSpPr>
          <p:cNvPr id="2" name="TextBox 1">
            <a:extLst>
              <a:ext uri="{FF2B5EF4-FFF2-40B4-BE49-F238E27FC236}">
                <a16:creationId xmlns:a16="http://schemas.microsoft.com/office/drawing/2014/main" id="{67124F05-24D5-3645-9FA7-506F620E4C60}"/>
              </a:ext>
            </a:extLst>
          </p:cNvPr>
          <p:cNvSpPr txBox="1"/>
          <p:nvPr/>
        </p:nvSpPr>
        <p:spPr>
          <a:xfrm rot="16200000">
            <a:off x="2997128" y="2601318"/>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3" name="TextBox 2">
            <a:extLst>
              <a:ext uri="{FF2B5EF4-FFF2-40B4-BE49-F238E27FC236}">
                <a16:creationId xmlns:a16="http://schemas.microsoft.com/office/drawing/2014/main" id="{D363CCFD-4DDB-EBB7-E597-F507C25D6689}"/>
              </a:ext>
            </a:extLst>
          </p:cNvPr>
          <p:cNvSpPr txBox="1"/>
          <p:nvPr/>
        </p:nvSpPr>
        <p:spPr>
          <a:xfrm rot="16200000">
            <a:off x="2990790" y="4672031"/>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9" name="Title 1">
            <a:extLst>
              <a:ext uri="{FF2B5EF4-FFF2-40B4-BE49-F238E27FC236}">
                <a16:creationId xmlns:a16="http://schemas.microsoft.com/office/drawing/2014/main" id="{8408873D-E17A-10E1-ED8D-5A790BBAB78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Rabies in the Serengeti is </a:t>
            </a:r>
            <a:r>
              <a:rPr lang="en-US" sz="3300" b="1" dirty="0">
                <a:solidFill>
                  <a:srgbClr val="C00000"/>
                </a:solidFill>
                <a:latin typeface="+mn-lt"/>
              </a:rPr>
              <a:t>maintained in domestic dogs </a:t>
            </a:r>
            <a:r>
              <a:rPr lang="en-US" sz="3300" dirty="0">
                <a:latin typeface="+mn-lt"/>
              </a:rPr>
              <a:t>but can spillover to wild African carnivores.</a:t>
            </a:r>
          </a:p>
        </p:txBody>
      </p:sp>
      <p:sp>
        <p:nvSpPr>
          <p:cNvPr id="10" name="TextBox 9">
            <a:extLst>
              <a:ext uri="{FF2B5EF4-FFF2-40B4-BE49-F238E27FC236}">
                <a16:creationId xmlns:a16="http://schemas.microsoft.com/office/drawing/2014/main" id="{22FDFA3B-0C17-E77D-6237-09516B5C603C}"/>
              </a:ext>
            </a:extLst>
          </p:cNvPr>
          <p:cNvSpPr txBox="1"/>
          <p:nvPr/>
        </p:nvSpPr>
        <p:spPr>
          <a:xfrm>
            <a:off x="8819213" y="6581001"/>
            <a:ext cx="3372787" cy="276999"/>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p:txBody>
      </p:sp>
    </p:spTree>
    <p:extLst>
      <p:ext uri="{BB962C8B-B14F-4D97-AF65-F5344CB8AC3E}">
        <p14:creationId xmlns:p14="http://schemas.microsoft.com/office/powerpoint/2010/main" val="2586643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Tree>
    <p:extLst>
      <p:ext uri="{BB962C8B-B14F-4D97-AF65-F5344CB8AC3E}">
        <p14:creationId xmlns:p14="http://schemas.microsoft.com/office/powerpoint/2010/main" val="2853073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cxnSp>
        <p:nvCxnSpPr>
          <p:cNvPr id="6" name="Straight Arrow Connector 5">
            <a:extLst>
              <a:ext uri="{FF2B5EF4-FFF2-40B4-BE49-F238E27FC236}">
                <a16:creationId xmlns:a16="http://schemas.microsoft.com/office/drawing/2014/main" id="{0C7A80B5-4AF3-F444-B998-66E729925289}"/>
              </a:ext>
            </a:extLst>
          </p:cNvPr>
          <p:cNvCxnSpPr>
            <a:cxnSpLocks/>
          </p:cNvCxnSpPr>
          <p:nvPr/>
        </p:nvCxnSpPr>
        <p:spPr>
          <a:xfrm flipH="1">
            <a:off x="6149342" y="2346054"/>
            <a:ext cx="621609" cy="0"/>
          </a:xfrm>
          <a:prstGeom prst="straightConnector1">
            <a:avLst/>
          </a:prstGeom>
          <a:ln w="38100">
            <a:solidFill>
              <a:srgbClr val="7030A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77339C3-31EA-E638-F1F1-200B800E492E}"/>
              </a:ext>
            </a:extLst>
          </p:cNvPr>
          <p:cNvSpPr txBox="1"/>
          <p:nvPr/>
        </p:nvSpPr>
        <p:spPr>
          <a:xfrm>
            <a:off x="6701789" y="2143995"/>
            <a:ext cx="2023110" cy="369332"/>
          </a:xfrm>
          <a:prstGeom prst="rect">
            <a:avLst/>
          </a:prstGeom>
          <a:noFill/>
        </p:spPr>
        <p:txBody>
          <a:bodyPr wrap="square" rtlCol="0">
            <a:spAutoFit/>
          </a:bodyPr>
          <a:lstStyle/>
          <a:p>
            <a:pPr algn="ctr"/>
            <a:r>
              <a:rPr lang="en-US" b="1" dirty="0">
                <a:solidFill>
                  <a:srgbClr val="7030A0"/>
                </a:solidFill>
              </a:rPr>
              <a:t>vaccination</a:t>
            </a:r>
          </a:p>
        </p:txBody>
      </p:sp>
    </p:spTree>
    <p:extLst>
      <p:ext uri="{BB962C8B-B14F-4D97-AF65-F5344CB8AC3E}">
        <p14:creationId xmlns:p14="http://schemas.microsoft.com/office/powerpoint/2010/main" val="140533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0" y="0"/>
            <a:ext cx="10515600" cy="977293"/>
          </a:xfrm>
        </p:spPr>
        <p:txBody>
          <a:bodyPr/>
          <a:lstStyle/>
          <a:p>
            <a:r>
              <a:rPr lang="en-US" dirty="0"/>
              <a:t>Let’s recap a 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8276AC1-820F-04BE-0ABA-2C27AD4ED9FA}"/>
              </a:ext>
            </a:extLst>
          </p:cNvPr>
          <p:cNvSpPr/>
          <p:nvPr/>
        </p:nvSpPr>
        <p:spPr>
          <a:xfrm>
            <a:off x="222115" y="5621626"/>
            <a:ext cx="11582400" cy="977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843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BC27-DA68-AFE9-80F6-949C71703B7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03D8935-57E7-4FB6-7972-5090A32D70D6}"/>
              </a:ext>
            </a:extLst>
          </p:cNvPr>
          <p:cNvSpPr/>
          <p:nvPr/>
        </p:nvSpPr>
        <p:spPr>
          <a:xfrm>
            <a:off x="4202431" y="1652486"/>
            <a:ext cx="1653540" cy="3978591"/>
          </a:xfrm>
          <a:prstGeom prst="rect">
            <a:avLst/>
          </a:prstGeom>
          <a:solidFill>
            <a:srgbClr val="FFFF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34013AC-0BC0-680D-B81F-0D87774222A6}"/>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1A8FB93-EF66-6760-54F2-84307DA7935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10E2669-CB61-A4E6-8622-76E7C435AFC0}"/>
              </a:ext>
            </a:extLst>
          </p:cNvPr>
          <p:cNvCxnSpPr>
            <a:cxnSpLocks/>
          </p:cNvCxnSpPr>
          <p:nvPr/>
        </p:nvCxnSpPr>
        <p:spPr>
          <a:xfrm>
            <a:off x="5513071" y="2580512"/>
            <a:ext cx="1203960" cy="496147"/>
          </a:xfrm>
          <a:prstGeom prst="straightConnector1">
            <a:avLst/>
          </a:prstGeom>
          <a:ln w="38100">
            <a:solidFill>
              <a:srgbClr val="C00000">
                <a:alpha val="18824"/>
              </a:srgbClr>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C694820-2C52-AC5A-6EB8-2A42C6242082}"/>
              </a:ext>
            </a:extLst>
          </p:cNvPr>
          <p:cNvCxnSpPr>
            <a:cxnSpLocks/>
            <a:stCxn id="17" idx="6"/>
          </p:cNvCxnSpPr>
          <p:nvPr/>
        </p:nvCxnSpPr>
        <p:spPr>
          <a:xfrm flipV="1">
            <a:off x="5572124" y="4042632"/>
            <a:ext cx="1123950" cy="622470"/>
          </a:xfrm>
          <a:prstGeom prst="straightConnector1">
            <a:avLst/>
          </a:prstGeom>
          <a:ln w="38100">
            <a:solidFill>
              <a:srgbClr val="C00000">
                <a:alpha val="18824"/>
              </a:srgbClr>
            </a:solidFill>
            <a:tailEnd type="triangle" w="lg" len="med"/>
          </a:ln>
        </p:spPr>
        <p:style>
          <a:lnRef idx="3">
            <a:schemeClr val="dk1"/>
          </a:lnRef>
          <a:fillRef idx="0">
            <a:schemeClr val="dk1"/>
          </a:fillRef>
          <a:effectRef idx="2">
            <a:schemeClr val="dk1"/>
          </a:effectRef>
          <a:fontRef idx="minor">
            <a:schemeClr val="tx1"/>
          </a:fontRef>
        </p:style>
      </p:cxnSp>
      <p:pic>
        <p:nvPicPr>
          <p:cNvPr id="26" name="Graphic 25" descr="Man with baby with solid fill">
            <a:extLst>
              <a:ext uri="{FF2B5EF4-FFF2-40B4-BE49-F238E27FC236}">
                <a16:creationId xmlns:a16="http://schemas.microsoft.com/office/drawing/2014/main" id="{41ABD352-D23F-1572-3E14-A6DB0EF359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8" name="TextBox 27">
            <a:extLst>
              <a:ext uri="{FF2B5EF4-FFF2-40B4-BE49-F238E27FC236}">
                <a16:creationId xmlns:a16="http://schemas.microsoft.com/office/drawing/2014/main" id="{82EC2F9E-8298-86BE-D061-816D53D174E7}"/>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29" name="Oval 28">
            <a:extLst>
              <a:ext uri="{FF2B5EF4-FFF2-40B4-BE49-F238E27FC236}">
                <a16:creationId xmlns:a16="http://schemas.microsoft.com/office/drawing/2014/main" id="{F771BC79-9E6F-E47A-5C3C-A08A9FC88BE9}"/>
              </a:ext>
            </a:extLst>
          </p:cNvPr>
          <p:cNvSpPr/>
          <p:nvPr/>
        </p:nvSpPr>
        <p:spPr>
          <a:xfrm>
            <a:off x="4520566" y="198568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D6027C2-7AF0-43E5-1BA0-2E97ACECB92A}"/>
              </a:ext>
            </a:extLst>
          </p:cNvPr>
          <p:cNvCxnSpPr/>
          <p:nvPr/>
        </p:nvCxnSpPr>
        <p:spPr>
          <a:xfrm>
            <a:off x="5042115" y="3091696"/>
            <a:ext cx="0" cy="950936"/>
          </a:xfrm>
          <a:prstGeom prst="straightConnector1">
            <a:avLst/>
          </a:prstGeom>
          <a:ln w="38100">
            <a:solidFill>
              <a:schemeClr val="tx1">
                <a:alpha val="32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Puppy 2 with solid fill">
            <a:extLst>
              <a:ext uri="{FF2B5EF4-FFF2-40B4-BE49-F238E27FC236}">
                <a16:creationId xmlns:a16="http://schemas.microsoft.com/office/drawing/2014/main" id="{0B740B1B-C2D8-B292-5D0D-70B83B7632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pic>
        <p:nvPicPr>
          <p:cNvPr id="2" name="Graphic 1" descr="Lion with solid fill">
            <a:extLst>
              <a:ext uri="{FF2B5EF4-FFF2-40B4-BE49-F238E27FC236}">
                <a16:creationId xmlns:a16="http://schemas.microsoft.com/office/drawing/2014/main" id="{CF6A57D6-CA72-6209-CD9C-1951FC39D7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5" name="TextBox 4">
            <a:extLst>
              <a:ext uri="{FF2B5EF4-FFF2-40B4-BE49-F238E27FC236}">
                <a16:creationId xmlns:a16="http://schemas.microsoft.com/office/drawing/2014/main" id="{D56C7E42-FBD5-01E2-05DB-A66F7AF57F9D}"/>
              </a:ext>
            </a:extLst>
          </p:cNvPr>
          <p:cNvSpPr txBox="1"/>
          <p:nvPr/>
        </p:nvSpPr>
        <p:spPr>
          <a:xfrm>
            <a:off x="1524000" y="2436679"/>
            <a:ext cx="2708566" cy="923330"/>
          </a:xfrm>
          <a:prstGeom prst="rect">
            <a:avLst/>
          </a:prstGeom>
          <a:noFill/>
        </p:spPr>
        <p:txBody>
          <a:bodyPr wrap="square" rtlCol="0">
            <a:spAutoFit/>
          </a:bodyPr>
          <a:lstStyle/>
          <a:p>
            <a:pPr algn="ctr"/>
            <a:r>
              <a:rPr lang="en-US" dirty="0"/>
              <a:t>non-maintenance </a:t>
            </a:r>
          </a:p>
          <a:p>
            <a:pPr algn="ctr"/>
            <a:r>
              <a:rPr lang="en-US" dirty="0"/>
              <a:t>population </a:t>
            </a:r>
          </a:p>
          <a:p>
            <a:pPr algn="ctr"/>
            <a:r>
              <a:rPr lang="en-US" dirty="0"/>
              <a:t>(&lt; CCS)</a:t>
            </a:r>
          </a:p>
        </p:txBody>
      </p:sp>
      <p:sp>
        <p:nvSpPr>
          <p:cNvPr id="6" name="TextBox 5">
            <a:extLst>
              <a:ext uri="{FF2B5EF4-FFF2-40B4-BE49-F238E27FC236}">
                <a16:creationId xmlns:a16="http://schemas.microsoft.com/office/drawing/2014/main" id="{050F4012-AA98-065D-6DCF-AC4AE4C2B7B2}"/>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7" name="TextBox 6">
            <a:extLst>
              <a:ext uri="{FF2B5EF4-FFF2-40B4-BE49-F238E27FC236}">
                <a16:creationId xmlns:a16="http://schemas.microsoft.com/office/drawing/2014/main" id="{70EC7592-BFB7-1226-E771-EB8874FCF052}"/>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TextBox 7">
            <a:extLst>
              <a:ext uri="{FF2B5EF4-FFF2-40B4-BE49-F238E27FC236}">
                <a16:creationId xmlns:a16="http://schemas.microsoft.com/office/drawing/2014/main" id="{FDC7D59E-9483-AD78-98CB-D42BBC0448E7}"/>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9" name="Title 1">
            <a:extLst>
              <a:ext uri="{FF2B5EF4-FFF2-40B4-BE49-F238E27FC236}">
                <a16:creationId xmlns:a16="http://schemas.microsoft.com/office/drawing/2014/main" id="{A244C6BE-9CD7-CAEB-6395-A62BBA569BEB}"/>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Tree>
    <p:extLst>
      <p:ext uri="{BB962C8B-B14F-4D97-AF65-F5344CB8AC3E}">
        <p14:creationId xmlns:p14="http://schemas.microsoft.com/office/powerpoint/2010/main" val="1147342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1B260B-AE29-463A-F6D9-B09AC6DD8DBB}"/>
              </a:ext>
            </a:extLst>
          </p:cNvPr>
          <p:cNvSpPr>
            <a:spLocks noGrp="1"/>
          </p:cNvSpPr>
          <p:nvPr>
            <p:ph type="title"/>
          </p:nvPr>
        </p:nvSpPr>
        <p:spPr>
          <a:xfrm>
            <a:off x="1263785" y="525578"/>
            <a:ext cx="9518515" cy="799160"/>
          </a:xfrm>
        </p:spPr>
        <p:txBody>
          <a:bodyPr>
            <a:noAutofit/>
          </a:bodyPr>
          <a:lstStyle/>
          <a:p>
            <a:pPr algn="ctr"/>
            <a:r>
              <a:rPr lang="en-US" sz="3000" dirty="0">
                <a:latin typeface="+mn-lt"/>
              </a:rPr>
              <a:t>Vaccination of domestic dogs can successfully eradicate rabies from some systems.</a:t>
            </a:r>
          </a:p>
        </p:txBody>
      </p:sp>
      <p:sp>
        <p:nvSpPr>
          <p:cNvPr id="7" name="TextBox 6">
            <a:extLst>
              <a:ext uri="{FF2B5EF4-FFF2-40B4-BE49-F238E27FC236}">
                <a16:creationId xmlns:a16="http://schemas.microsoft.com/office/drawing/2014/main" id="{BB4922F4-07B2-A30A-CF9A-B66FF12AB6DC}"/>
              </a:ext>
            </a:extLst>
          </p:cNvPr>
          <p:cNvSpPr txBox="1"/>
          <p:nvPr/>
        </p:nvSpPr>
        <p:spPr>
          <a:xfrm>
            <a:off x="0" y="6496238"/>
            <a:ext cx="3808374" cy="369332"/>
          </a:xfrm>
          <a:prstGeom prst="rect">
            <a:avLst/>
          </a:prstGeom>
          <a:solidFill>
            <a:schemeClr val="bg1"/>
          </a:solidFill>
        </p:spPr>
        <p:txBody>
          <a:bodyPr wrap="square" rtlCol="0">
            <a:spAutoFit/>
          </a:bodyPr>
          <a:lstStyle/>
          <a:p>
            <a:r>
              <a:rPr lang="en-US" b="0" i="0" dirty="0" err="1">
                <a:solidFill>
                  <a:srgbClr val="000000"/>
                </a:solidFill>
                <a:effectLst/>
              </a:rPr>
              <a:t>Lushasi</a:t>
            </a:r>
            <a:r>
              <a:rPr lang="en-US" b="0" i="0" dirty="0">
                <a:solidFill>
                  <a:srgbClr val="000000"/>
                </a:solidFill>
                <a:effectLst/>
              </a:rPr>
              <a:t> et al. 2023</a:t>
            </a:r>
            <a:r>
              <a:rPr lang="en-US" b="0" i="1" dirty="0">
                <a:solidFill>
                  <a:srgbClr val="000000"/>
                </a:solidFill>
                <a:effectLst/>
              </a:rPr>
              <a:t>.</a:t>
            </a:r>
            <a:r>
              <a:rPr lang="en-US" b="0" dirty="0">
                <a:solidFill>
                  <a:srgbClr val="000000"/>
                </a:solidFill>
                <a:effectLst/>
              </a:rPr>
              <a:t> </a:t>
            </a:r>
            <a:r>
              <a:rPr lang="en-US" b="0" i="1" dirty="0" err="1">
                <a:solidFill>
                  <a:srgbClr val="000000"/>
                </a:solidFill>
                <a:effectLst/>
              </a:rPr>
              <a:t>eLife</a:t>
            </a:r>
            <a:r>
              <a:rPr lang="en-US" b="0" i="1" dirty="0">
                <a:solidFill>
                  <a:srgbClr val="000000"/>
                </a:solidFill>
                <a:effectLst/>
              </a:rPr>
              <a:t>.</a:t>
            </a:r>
            <a:endParaRPr lang="en-US" i="1" dirty="0">
              <a:cs typeface="Franklin Gothic Medium"/>
            </a:endParaRPr>
          </a:p>
        </p:txBody>
      </p:sp>
      <p:pic>
        <p:nvPicPr>
          <p:cNvPr id="9" name="Picture 8" descr="Diagram&#10;&#10;Description automatically generated">
            <a:extLst>
              <a:ext uri="{FF2B5EF4-FFF2-40B4-BE49-F238E27FC236}">
                <a16:creationId xmlns:a16="http://schemas.microsoft.com/office/drawing/2014/main" id="{CF9FFCA3-6BF7-AE2E-8F56-E71288C254B7}"/>
              </a:ext>
            </a:extLst>
          </p:cNvPr>
          <p:cNvPicPr>
            <a:picLocks noChangeAspect="1"/>
          </p:cNvPicPr>
          <p:nvPr/>
        </p:nvPicPr>
        <p:blipFill rotWithShape="1">
          <a:blip r:embed="rId3"/>
          <a:srcRect t="1480" b="59609"/>
          <a:stretch/>
        </p:blipFill>
        <p:spPr>
          <a:xfrm>
            <a:off x="1263785" y="1466850"/>
            <a:ext cx="9955528" cy="4478548"/>
          </a:xfrm>
          <a:prstGeom prst="rect">
            <a:avLst/>
          </a:prstGeom>
        </p:spPr>
      </p:pic>
      <p:cxnSp>
        <p:nvCxnSpPr>
          <p:cNvPr id="11" name="Straight Arrow Connector 10">
            <a:extLst>
              <a:ext uri="{FF2B5EF4-FFF2-40B4-BE49-F238E27FC236}">
                <a16:creationId xmlns:a16="http://schemas.microsoft.com/office/drawing/2014/main" id="{AE0AE6A0-BB21-2FD2-3A91-05682A133CE8}"/>
              </a:ext>
            </a:extLst>
          </p:cNvPr>
          <p:cNvCxnSpPr>
            <a:cxnSpLocks/>
          </p:cNvCxnSpPr>
          <p:nvPr/>
        </p:nvCxnSpPr>
        <p:spPr>
          <a:xfrm flipH="1" flipV="1">
            <a:off x="10103915" y="5342890"/>
            <a:ext cx="367795" cy="636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8A83CA8-9797-7DCF-2D1E-D7754211868B}"/>
              </a:ext>
            </a:extLst>
          </p:cNvPr>
          <p:cNvSpPr txBox="1">
            <a:spLocks/>
          </p:cNvSpPr>
          <p:nvPr/>
        </p:nvSpPr>
        <p:spPr>
          <a:xfrm>
            <a:off x="9274972" y="5979400"/>
            <a:ext cx="2726528"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vaccination coverage</a:t>
            </a:r>
          </a:p>
        </p:txBody>
      </p:sp>
      <p:cxnSp>
        <p:nvCxnSpPr>
          <p:cNvPr id="14" name="Straight Arrow Connector 13">
            <a:extLst>
              <a:ext uri="{FF2B5EF4-FFF2-40B4-BE49-F238E27FC236}">
                <a16:creationId xmlns:a16="http://schemas.microsoft.com/office/drawing/2014/main" id="{A9F6CCF7-9820-9FBC-A7C5-F3FA89500A61}"/>
              </a:ext>
            </a:extLst>
          </p:cNvPr>
          <p:cNvCxnSpPr>
            <a:cxnSpLocks/>
          </p:cNvCxnSpPr>
          <p:nvPr/>
        </p:nvCxnSpPr>
        <p:spPr>
          <a:xfrm flipV="1">
            <a:off x="7573527" y="5477954"/>
            <a:ext cx="343309" cy="509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7B953570-CC4B-8700-CE67-FB850E257A38}"/>
              </a:ext>
            </a:extLst>
          </p:cNvPr>
          <p:cNvSpPr txBox="1">
            <a:spLocks/>
          </p:cNvSpPr>
          <p:nvPr/>
        </p:nvSpPr>
        <p:spPr>
          <a:xfrm>
            <a:off x="6759970" y="5917504"/>
            <a:ext cx="1223956"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cases</a:t>
            </a:r>
          </a:p>
        </p:txBody>
      </p:sp>
      <p:sp>
        <p:nvSpPr>
          <p:cNvPr id="17" name="Rectangle 16">
            <a:extLst>
              <a:ext uri="{FF2B5EF4-FFF2-40B4-BE49-F238E27FC236}">
                <a16:creationId xmlns:a16="http://schemas.microsoft.com/office/drawing/2014/main" id="{40DD1BEF-3CB2-B724-9153-76F2345232AE}"/>
              </a:ext>
            </a:extLst>
          </p:cNvPr>
          <p:cNvSpPr/>
          <p:nvPr/>
        </p:nvSpPr>
        <p:spPr>
          <a:xfrm>
            <a:off x="10471710" y="1466850"/>
            <a:ext cx="952500" cy="196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E7EF7F-979D-055C-1628-21B3A60DEC45}"/>
              </a:ext>
            </a:extLst>
          </p:cNvPr>
          <p:cNvSpPr/>
          <p:nvPr/>
        </p:nvSpPr>
        <p:spPr>
          <a:xfrm>
            <a:off x="9493675" y="2362201"/>
            <a:ext cx="952500" cy="1009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9D94C0-BFF3-35C1-EB88-8665817DB220}"/>
              </a:ext>
            </a:extLst>
          </p:cNvPr>
          <p:cNvSpPr/>
          <p:nvPr/>
        </p:nvSpPr>
        <p:spPr>
          <a:xfrm>
            <a:off x="8458200" y="3676650"/>
            <a:ext cx="1721915" cy="847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8638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36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26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63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1522848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294963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11340</TotalTime>
  <Words>8514</Words>
  <Application>Microsoft Macintosh PowerPoint</Application>
  <PresentationFormat>Widescreen</PresentationFormat>
  <Paragraphs>1046</Paragraphs>
  <Slides>103</Slides>
  <Notes>103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3"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PowerPoint Presentation</vt:lpstr>
      <vt:lpstr>PowerPoint Presentation</vt:lpstr>
      <vt:lpstr>PowerPoint Presentation</vt:lpstr>
      <vt:lpstr>Fundamentals of Ecology</vt:lpstr>
      <vt:lpstr>PowerPoint Presentation</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“Ecology has a synonym which is ALL.”</vt:lpstr>
      <vt:lpstr>PowerPoint Presentation</vt:lpstr>
      <vt:lpstr>PowerPoint Presentation</vt:lpstr>
      <vt:lpstr>PowerPoint Presentation</vt:lpstr>
      <vt:lpstr>PowerPoint Presentation</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A pathogen reservoir sources infections to a target population.</vt:lpstr>
      <vt:lpstr>A pathogen reservoir sources infections to a target population.</vt:lpstr>
      <vt:lpstr>Reservoir hosts can comprise a single species population or multiple sub-populations of different species.</vt:lpstr>
      <vt:lpstr>CCS is the minimum number of hosts needed to sustain endemic transmission of a pathogen indefinitely into the future.</vt:lpstr>
      <vt:lpstr>Spillover is the transmission of that pathogen between populations of different host species.</vt:lpstr>
      <vt:lpstr>Spillback is the term used to describe pathogen transmission back to a reservoir host from a target host. </vt:lpstr>
      <vt:lpstr>Spillback occurs among wildlife as well. </vt:lpstr>
      <vt:lpstr>Zoonosis is the transmission of a pathogen from a wildlife reservoir host to a human target host population.</vt:lpstr>
      <vt:lpstr>Zoonosis is the transmission of a pathogen from a wildlife reservoir host to a human target host population.</vt:lpstr>
      <vt:lpstr>PowerPoint Presentation</vt:lpstr>
      <vt:lpstr>PowerPoint Presentation</vt:lpstr>
      <vt:lpstr>PowerPoint Presentation</vt:lpstr>
      <vt:lpstr>PowerPoint Presentation</vt:lpstr>
      <vt:lpstr>PowerPoint Presentation</vt:lpstr>
      <vt:lpstr>Vaccination of domestic dogs can successfully eradicate rabies from some systems.</vt:lpstr>
      <vt:lpstr>PowerPoint Presentation</vt:lpstr>
      <vt:lpstr>PowerPoint Presentation</vt:lpstr>
      <vt:lpstr>PowerPoint Presentation</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97</cp:revision>
  <dcterms:created xsi:type="dcterms:W3CDTF">2023-01-31T15:30:55Z</dcterms:created>
  <dcterms:modified xsi:type="dcterms:W3CDTF">2024-02-26T17:59:30Z</dcterms:modified>
</cp:coreProperties>
</file>